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8" r:id="rId2"/>
    <p:sldId id="257" r:id="rId3"/>
    <p:sldId id="259" r:id="rId4"/>
    <p:sldId id="282" r:id="rId5"/>
    <p:sldId id="281" r:id="rId6"/>
    <p:sldId id="285" r:id="rId7"/>
    <p:sldId id="260" r:id="rId8"/>
    <p:sldId id="277" r:id="rId9"/>
    <p:sldId id="309" r:id="rId10"/>
    <p:sldId id="308" r:id="rId11"/>
    <p:sldId id="283" r:id="rId12"/>
    <p:sldId id="302" r:id="rId13"/>
    <p:sldId id="294" r:id="rId14"/>
    <p:sldId id="303" r:id="rId15"/>
    <p:sldId id="295" r:id="rId16"/>
    <p:sldId id="304" r:id="rId17"/>
    <p:sldId id="305" r:id="rId18"/>
    <p:sldId id="296" r:id="rId19"/>
    <p:sldId id="306" r:id="rId20"/>
    <p:sldId id="284" r:id="rId21"/>
    <p:sldId id="286" r:id="rId22"/>
    <p:sldId id="287" r:id="rId23"/>
    <p:sldId id="261" r:id="rId24"/>
    <p:sldId id="262" r:id="rId25"/>
    <p:sldId id="279" r:id="rId26"/>
    <p:sldId id="300" r:id="rId27"/>
    <p:sldId id="291" r:id="rId28"/>
    <p:sldId id="297" r:id="rId29"/>
    <p:sldId id="280" r:id="rId30"/>
    <p:sldId id="301" r:id="rId31"/>
    <p:sldId id="292" r:id="rId32"/>
    <p:sldId id="299" r:id="rId33"/>
    <p:sldId id="290" r:id="rId34"/>
    <p:sldId id="289" r:id="rId35"/>
    <p:sldId id="307" r:id="rId36"/>
    <p:sldId id="310" r:id="rId37"/>
    <p:sldId id="311" r:id="rId38"/>
    <p:sldId id="263" r:id="rId39"/>
    <p:sldId id="264" r:id="rId40"/>
    <p:sldId id="312" r:id="rId41"/>
    <p:sldId id="265" r:id="rId42"/>
    <p:sldId id="266" r:id="rId43"/>
    <p:sldId id="267" r:id="rId44"/>
    <p:sldId id="270" r:id="rId45"/>
    <p:sldId id="271" r:id="rId46"/>
    <p:sldId id="272" r:id="rId47"/>
    <p:sldId id="268" r:id="rId48"/>
    <p:sldId id="274" r:id="rId49"/>
    <p:sldId id="275" r:id="rId50"/>
    <p:sldId id="276" r:id="rId5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06" autoAdjust="0"/>
  </p:normalViewPr>
  <p:slideViewPr>
    <p:cSldViewPr>
      <p:cViewPr varScale="1">
        <p:scale>
          <a:sx n="71" d="100"/>
          <a:sy n="71" d="100"/>
        </p:scale>
        <p:origin x="-4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82B2E6-B755-40C3-9FD0-D2C3FCB0C773}" type="doc">
      <dgm:prSet loTypeId="urn:microsoft.com/office/officeart/2005/8/layout/radial4" loCatId="relationship" qsTypeId="urn:microsoft.com/office/officeart/2005/8/quickstyle/simple1" qsCatId="simple" csTypeId="urn:microsoft.com/office/officeart/2005/8/colors/colorful4" csCatId="colorful" phldr="1"/>
      <dgm:spPr/>
      <dgm:t>
        <a:bodyPr/>
        <a:lstStyle/>
        <a:p>
          <a:endParaRPr lang="es-ES"/>
        </a:p>
      </dgm:t>
    </dgm:pt>
    <dgm:pt modelId="{CA6B00A7-84E7-4E7E-8387-4FBCAF9DF759}">
      <dgm:prSet phldrT="[Texto]" custT="1"/>
      <dgm:spPr>
        <a:solidFill>
          <a:schemeClr val="accent5">
            <a:lumMod val="75000"/>
          </a:schemeClr>
        </a:solidFill>
      </dgm:spPr>
      <dgm:t>
        <a:bodyPr/>
        <a:lstStyle/>
        <a:p>
          <a:r>
            <a:rPr lang="es-ES_tradnl" sz="1600" dirty="0" smtClean="0">
              <a:solidFill>
                <a:schemeClr val="accent5">
                  <a:lumMod val="10000"/>
                </a:schemeClr>
              </a:solidFill>
              <a:latin typeface="Britannic Bold" panose="020B0903060703020204" pitchFamily="34" charset="0"/>
            </a:rPr>
            <a:t>SOBREINTENSIDADES</a:t>
          </a:r>
          <a:endParaRPr lang="es-ES" sz="1600" dirty="0">
            <a:solidFill>
              <a:schemeClr val="accent5">
                <a:lumMod val="10000"/>
              </a:schemeClr>
            </a:solidFill>
            <a:latin typeface="Britannic Bold" panose="020B0903060703020204" pitchFamily="34" charset="0"/>
          </a:endParaRPr>
        </a:p>
      </dgm:t>
    </dgm:pt>
    <dgm:pt modelId="{AB8AD0C7-5871-49F7-88F3-14726B2027D6}" type="parTrans" cxnId="{D198A186-3F08-4004-8DDB-82ADBC2AB390}">
      <dgm:prSet/>
      <dgm:spPr/>
      <dgm:t>
        <a:bodyPr/>
        <a:lstStyle/>
        <a:p>
          <a:endParaRPr lang="es-ES"/>
        </a:p>
      </dgm:t>
    </dgm:pt>
    <dgm:pt modelId="{897D4363-D69B-4A01-B896-F6993443602D}" type="sibTrans" cxnId="{D198A186-3F08-4004-8DDB-82ADBC2AB390}">
      <dgm:prSet/>
      <dgm:spPr/>
      <dgm:t>
        <a:bodyPr/>
        <a:lstStyle/>
        <a:p>
          <a:endParaRPr lang="es-ES"/>
        </a:p>
      </dgm:t>
    </dgm:pt>
    <dgm:pt modelId="{7E2CB8DE-00F2-439E-904E-BF9B105F5F7B}">
      <dgm:prSet phldrT="[Texto]"/>
      <dgm:spPr>
        <a:solidFill>
          <a:srgbClr val="92D050"/>
        </a:solidFill>
      </dgm:spPr>
      <dgm:t>
        <a:bodyPr/>
        <a:lstStyle/>
        <a:p>
          <a:pPr algn="ctr"/>
          <a:r>
            <a:rPr lang="es-ES_tradnl" dirty="0" smtClean="0">
              <a:solidFill>
                <a:schemeClr val="accent5">
                  <a:lumMod val="10000"/>
                </a:schemeClr>
              </a:solidFill>
              <a:latin typeface="Cronos" panose="02000503050000020004" pitchFamily="2" charset="0"/>
            </a:rPr>
            <a:t>Cortocircuitos: </a:t>
          </a:r>
          <a:r>
            <a:rPr lang="es-ES" dirty="0" smtClean="0">
              <a:solidFill>
                <a:schemeClr val="accent5">
                  <a:lumMod val="10000"/>
                </a:schemeClr>
              </a:solidFill>
              <a:latin typeface="Cronos" panose="02000503050000020004" pitchFamily="2" charset="0"/>
            </a:rPr>
            <a:t>corrientes muy elevadas debidas a fallos de aislamiento, rotura de conductores, averías en equipos, errores humanos etc.</a:t>
          </a:r>
        </a:p>
        <a:p>
          <a:pPr algn="ctr"/>
          <a:r>
            <a:rPr lang="es-ES" dirty="0" smtClean="0">
              <a:solidFill>
                <a:schemeClr val="accent5">
                  <a:lumMod val="10000"/>
                </a:schemeClr>
              </a:solidFill>
              <a:latin typeface="Cronos" panose="02000503050000020004" pitchFamily="2" charset="0"/>
            </a:rPr>
            <a:t> Los cortocircuitos se producen cuando dos conductores con distinta tensión con respecto a tierra entran en contacto (F-F,F-N,F-GND). Producen los máximos esfuerzos térmicos y electrodinámicos de la instalación, por tanto, deben ser eliminados en un tiempo lo más breve posible.</a:t>
          </a:r>
          <a:endParaRPr lang="es-ES" dirty="0">
            <a:solidFill>
              <a:schemeClr val="accent5">
                <a:lumMod val="10000"/>
              </a:schemeClr>
            </a:solidFill>
            <a:latin typeface="Cronos" panose="02000503050000020004" pitchFamily="2" charset="0"/>
          </a:endParaRPr>
        </a:p>
      </dgm:t>
    </dgm:pt>
    <dgm:pt modelId="{FB05DA88-1F9B-4D0D-93F8-6A3066846211}" type="parTrans" cxnId="{8D7039FC-5888-4955-B6BE-088B9670FF98}">
      <dgm:prSet/>
      <dgm:spPr>
        <a:solidFill>
          <a:srgbClr val="92D050"/>
        </a:solidFill>
      </dgm:spPr>
      <dgm:t>
        <a:bodyPr/>
        <a:lstStyle/>
        <a:p>
          <a:endParaRPr lang="es-ES"/>
        </a:p>
      </dgm:t>
    </dgm:pt>
    <dgm:pt modelId="{CA5DDAC3-530A-4C7C-B88B-A1BDF9B3370B}" type="sibTrans" cxnId="{8D7039FC-5888-4955-B6BE-088B9670FF98}">
      <dgm:prSet/>
      <dgm:spPr/>
      <dgm:t>
        <a:bodyPr/>
        <a:lstStyle/>
        <a:p>
          <a:endParaRPr lang="es-ES"/>
        </a:p>
      </dgm:t>
    </dgm:pt>
    <dgm:pt modelId="{73E866EF-379C-4614-804F-DC0A104E7726}">
      <dgm:prSet phldrT="[Texto]"/>
      <dgm:spPr/>
      <dgm:t>
        <a:bodyPr/>
        <a:lstStyle/>
        <a:p>
          <a:pPr algn="ctr"/>
          <a:r>
            <a:rPr lang="es-ES" dirty="0" smtClean="0">
              <a:solidFill>
                <a:schemeClr val="accent5">
                  <a:lumMod val="10000"/>
                </a:schemeClr>
              </a:solidFill>
              <a:latin typeface="Cronos" panose="02000503050000020004" pitchFamily="2" charset="0"/>
            </a:rPr>
            <a:t>Sobrecargas: corrientes mayores que la nominal que se mantienen durante largo tiempo.</a:t>
          </a:r>
        </a:p>
        <a:p>
          <a:pPr algn="ctr"/>
          <a:r>
            <a:rPr lang="es-ES" dirty="0" smtClean="0">
              <a:solidFill>
                <a:schemeClr val="accent5">
                  <a:lumMod val="10000"/>
                </a:schemeClr>
              </a:solidFill>
              <a:latin typeface="Cronos" panose="02000503050000020004" pitchFamily="2" charset="0"/>
            </a:rPr>
            <a:t>Provienen de un mal dimensionado de la instalación. Producen aumento de las pérdidas y de la temperatura.</a:t>
          </a:r>
        </a:p>
        <a:p>
          <a:pPr algn="ctr"/>
          <a:r>
            <a:rPr lang="es-ES" dirty="0" smtClean="0">
              <a:solidFill>
                <a:schemeClr val="accent5">
                  <a:lumMod val="10000"/>
                </a:schemeClr>
              </a:solidFill>
              <a:latin typeface="Cronos" panose="02000503050000020004" pitchFamily="2" charset="0"/>
            </a:rPr>
            <a:t>Son habituales sobretodo </a:t>
          </a:r>
          <a:r>
            <a:rPr lang="es-ES" smtClean="0">
              <a:solidFill>
                <a:schemeClr val="accent5">
                  <a:lumMod val="10000"/>
                </a:schemeClr>
              </a:solidFill>
              <a:latin typeface="Cronos" panose="02000503050000020004" pitchFamily="2" charset="0"/>
            </a:rPr>
            <a:t>en los motores </a:t>
          </a:r>
          <a:r>
            <a:rPr lang="es-ES" dirty="0" smtClean="0">
              <a:solidFill>
                <a:schemeClr val="accent5">
                  <a:lumMod val="10000"/>
                </a:schemeClr>
              </a:solidFill>
              <a:latin typeface="Cronos" panose="02000503050000020004" pitchFamily="2" charset="0"/>
            </a:rPr>
            <a:t>y en los transformadores.</a:t>
          </a:r>
          <a:endParaRPr lang="es-ES" dirty="0">
            <a:solidFill>
              <a:schemeClr val="accent5">
                <a:lumMod val="10000"/>
              </a:schemeClr>
            </a:solidFill>
            <a:latin typeface="Cronos" panose="02000503050000020004" pitchFamily="2" charset="0"/>
          </a:endParaRPr>
        </a:p>
      </dgm:t>
    </dgm:pt>
    <dgm:pt modelId="{7EEB70FD-5A1F-4090-8FB7-5B2635476AD3}" type="parTrans" cxnId="{FB6C57BE-2088-41E5-9A6C-97F8654BE285}">
      <dgm:prSet/>
      <dgm:spPr/>
      <dgm:t>
        <a:bodyPr/>
        <a:lstStyle/>
        <a:p>
          <a:endParaRPr lang="es-ES"/>
        </a:p>
      </dgm:t>
    </dgm:pt>
    <dgm:pt modelId="{3E2FD9B3-9F62-4837-9491-E6BFB258AA63}" type="sibTrans" cxnId="{FB6C57BE-2088-41E5-9A6C-97F8654BE285}">
      <dgm:prSet/>
      <dgm:spPr/>
      <dgm:t>
        <a:bodyPr/>
        <a:lstStyle/>
        <a:p>
          <a:endParaRPr lang="es-ES"/>
        </a:p>
      </dgm:t>
    </dgm:pt>
    <dgm:pt modelId="{7C1D2DAC-5D2E-4E89-AC0E-663C67D90E3D}" type="pres">
      <dgm:prSet presAssocID="{4382B2E6-B755-40C3-9FD0-D2C3FCB0C773}" presName="cycle" presStyleCnt="0">
        <dgm:presLayoutVars>
          <dgm:chMax val="1"/>
          <dgm:dir/>
          <dgm:animLvl val="ctr"/>
          <dgm:resizeHandles val="exact"/>
        </dgm:presLayoutVars>
      </dgm:prSet>
      <dgm:spPr/>
      <dgm:t>
        <a:bodyPr/>
        <a:lstStyle/>
        <a:p>
          <a:endParaRPr lang="es-ES"/>
        </a:p>
      </dgm:t>
    </dgm:pt>
    <dgm:pt modelId="{B484352C-8AAE-4490-81DB-33F286DE3A04}" type="pres">
      <dgm:prSet presAssocID="{CA6B00A7-84E7-4E7E-8387-4FBCAF9DF759}" presName="centerShape" presStyleLbl="node0" presStyleIdx="0" presStyleCnt="1" custLinFactNeighborX="37" custLinFactNeighborY="8274"/>
      <dgm:spPr/>
      <dgm:t>
        <a:bodyPr/>
        <a:lstStyle/>
        <a:p>
          <a:endParaRPr lang="es-ES"/>
        </a:p>
      </dgm:t>
    </dgm:pt>
    <dgm:pt modelId="{DD31FE47-C2F2-4775-A752-4528F75974B7}" type="pres">
      <dgm:prSet presAssocID="{FB05DA88-1F9B-4D0D-93F8-6A3066846211}" presName="parTrans" presStyleLbl="bgSibTrans2D1" presStyleIdx="0" presStyleCnt="2"/>
      <dgm:spPr/>
      <dgm:t>
        <a:bodyPr/>
        <a:lstStyle/>
        <a:p>
          <a:endParaRPr lang="es-ES"/>
        </a:p>
      </dgm:t>
    </dgm:pt>
    <dgm:pt modelId="{496A84AA-FD33-4100-BF22-DDD978C301F9}" type="pres">
      <dgm:prSet presAssocID="{7E2CB8DE-00F2-439E-904E-BF9B105F5F7B}" presName="node" presStyleLbl="node1" presStyleIdx="0" presStyleCnt="2" custScaleX="143283" custRadScaleRad="93429" custRadScaleInc="15198">
        <dgm:presLayoutVars>
          <dgm:bulletEnabled val="1"/>
        </dgm:presLayoutVars>
      </dgm:prSet>
      <dgm:spPr/>
      <dgm:t>
        <a:bodyPr/>
        <a:lstStyle/>
        <a:p>
          <a:endParaRPr lang="es-ES"/>
        </a:p>
      </dgm:t>
    </dgm:pt>
    <dgm:pt modelId="{8395D30F-80E3-4CE7-98DD-FE34C1157642}" type="pres">
      <dgm:prSet presAssocID="{7EEB70FD-5A1F-4090-8FB7-5B2635476AD3}" presName="parTrans" presStyleLbl="bgSibTrans2D1" presStyleIdx="1" presStyleCnt="2"/>
      <dgm:spPr/>
      <dgm:t>
        <a:bodyPr/>
        <a:lstStyle/>
        <a:p>
          <a:endParaRPr lang="es-ES"/>
        </a:p>
      </dgm:t>
    </dgm:pt>
    <dgm:pt modelId="{61A393F6-7007-44B1-861D-9F005ED3B0FC}" type="pres">
      <dgm:prSet presAssocID="{73E866EF-379C-4614-804F-DC0A104E7726}" presName="node" presStyleLbl="node1" presStyleIdx="1" presStyleCnt="2" custScaleX="147472" custRadScaleRad="95175" custRadScaleInc="-13885">
        <dgm:presLayoutVars>
          <dgm:bulletEnabled val="1"/>
        </dgm:presLayoutVars>
      </dgm:prSet>
      <dgm:spPr/>
      <dgm:t>
        <a:bodyPr/>
        <a:lstStyle/>
        <a:p>
          <a:endParaRPr lang="es-ES"/>
        </a:p>
      </dgm:t>
    </dgm:pt>
  </dgm:ptLst>
  <dgm:cxnLst>
    <dgm:cxn modelId="{D198A186-3F08-4004-8DDB-82ADBC2AB390}" srcId="{4382B2E6-B755-40C3-9FD0-D2C3FCB0C773}" destId="{CA6B00A7-84E7-4E7E-8387-4FBCAF9DF759}" srcOrd="0" destOrd="0" parTransId="{AB8AD0C7-5871-49F7-88F3-14726B2027D6}" sibTransId="{897D4363-D69B-4A01-B896-F6993443602D}"/>
    <dgm:cxn modelId="{4542916A-FF44-412F-AB28-C5AAEEB56112}" type="presOf" srcId="{FB05DA88-1F9B-4D0D-93F8-6A3066846211}" destId="{DD31FE47-C2F2-4775-A752-4528F75974B7}" srcOrd="0" destOrd="0" presId="urn:microsoft.com/office/officeart/2005/8/layout/radial4"/>
    <dgm:cxn modelId="{A8D4BE0D-B28E-44B8-839B-26A74EA20BB0}" type="presOf" srcId="{7EEB70FD-5A1F-4090-8FB7-5B2635476AD3}" destId="{8395D30F-80E3-4CE7-98DD-FE34C1157642}" srcOrd="0" destOrd="0" presId="urn:microsoft.com/office/officeart/2005/8/layout/radial4"/>
    <dgm:cxn modelId="{BD0D37F0-2993-4C86-88AD-B55310E41043}" type="presOf" srcId="{7E2CB8DE-00F2-439E-904E-BF9B105F5F7B}" destId="{496A84AA-FD33-4100-BF22-DDD978C301F9}" srcOrd="0" destOrd="0" presId="urn:microsoft.com/office/officeart/2005/8/layout/radial4"/>
    <dgm:cxn modelId="{2C08D707-355C-49A8-8170-642B0B1A0BD4}" type="presOf" srcId="{CA6B00A7-84E7-4E7E-8387-4FBCAF9DF759}" destId="{B484352C-8AAE-4490-81DB-33F286DE3A04}" srcOrd="0" destOrd="0" presId="urn:microsoft.com/office/officeart/2005/8/layout/radial4"/>
    <dgm:cxn modelId="{8D7039FC-5888-4955-B6BE-088B9670FF98}" srcId="{CA6B00A7-84E7-4E7E-8387-4FBCAF9DF759}" destId="{7E2CB8DE-00F2-439E-904E-BF9B105F5F7B}" srcOrd="0" destOrd="0" parTransId="{FB05DA88-1F9B-4D0D-93F8-6A3066846211}" sibTransId="{CA5DDAC3-530A-4C7C-B88B-A1BDF9B3370B}"/>
    <dgm:cxn modelId="{121123A3-5B5E-49D0-BD0E-E1BC11196CAD}" type="presOf" srcId="{4382B2E6-B755-40C3-9FD0-D2C3FCB0C773}" destId="{7C1D2DAC-5D2E-4E89-AC0E-663C67D90E3D}" srcOrd="0" destOrd="0" presId="urn:microsoft.com/office/officeart/2005/8/layout/radial4"/>
    <dgm:cxn modelId="{00582D68-21BC-4964-AEFF-1AEE79885589}" type="presOf" srcId="{73E866EF-379C-4614-804F-DC0A104E7726}" destId="{61A393F6-7007-44B1-861D-9F005ED3B0FC}" srcOrd="0" destOrd="0" presId="urn:microsoft.com/office/officeart/2005/8/layout/radial4"/>
    <dgm:cxn modelId="{FB6C57BE-2088-41E5-9A6C-97F8654BE285}" srcId="{CA6B00A7-84E7-4E7E-8387-4FBCAF9DF759}" destId="{73E866EF-379C-4614-804F-DC0A104E7726}" srcOrd="1" destOrd="0" parTransId="{7EEB70FD-5A1F-4090-8FB7-5B2635476AD3}" sibTransId="{3E2FD9B3-9F62-4837-9491-E6BFB258AA63}"/>
    <dgm:cxn modelId="{B19381BD-4375-4791-9215-99B8658F465A}" type="presParOf" srcId="{7C1D2DAC-5D2E-4E89-AC0E-663C67D90E3D}" destId="{B484352C-8AAE-4490-81DB-33F286DE3A04}" srcOrd="0" destOrd="0" presId="urn:microsoft.com/office/officeart/2005/8/layout/radial4"/>
    <dgm:cxn modelId="{F081F206-C7D2-4463-9605-FB76869A057D}" type="presParOf" srcId="{7C1D2DAC-5D2E-4E89-AC0E-663C67D90E3D}" destId="{DD31FE47-C2F2-4775-A752-4528F75974B7}" srcOrd="1" destOrd="0" presId="urn:microsoft.com/office/officeart/2005/8/layout/radial4"/>
    <dgm:cxn modelId="{6E53DB33-4ABA-4317-ACAB-3F88DCFF853D}" type="presParOf" srcId="{7C1D2DAC-5D2E-4E89-AC0E-663C67D90E3D}" destId="{496A84AA-FD33-4100-BF22-DDD978C301F9}" srcOrd="2" destOrd="0" presId="urn:microsoft.com/office/officeart/2005/8/layout/radial4"/>
    <dgm:cxn modelId="{569934BE-73AD-49D2-A8CD-4D09E5EA312A}" type="presParOf" srcId="{7C1D2DAC-5D2E-4E89-AC0E-663C67D90E3D}" destId="{8395D30F-80E3-4CE7-98DD-FE34C1157642}" srcOrd="3" destOrd="0" presId="urn:microsoft.com/office/officeart/2005/8/layout/radial4"/>
    <dgm:cxn modelId="{FADC2995-58C0-469A-BF40-252B947BB533}" type="presParOf" srcId="{7C1D2DAC-5D2E-4E89-AC0E-663C67D90E3D}" destId="{61A393F6-7007-44B1-861D-9F005ED3B0FC}"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4352C-8AAE-4490-81DB-33F286DE3A04}">
      <dsp:nvSpPr>
        <dsp:cNvPr id="0" name=""/>
        <dsp:cNvSpPr/>
      </dsp:nvSpPr>
      <dsp:spPr>
        <a:xfrm>
          <a:off x="2947975" y="3168351"/>
          <a:ext cx="2741771" cy="2741771"/>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accent5">
                  <a:lumMod val="10000"/>
                </a:schemeClr>
              </a:solidFill>
              <a:latin typeface="Britannic Bold" panose="020B0903060703020204" pitchFamily="34" charset="0"/>
            </a:rPr>
            <a:t>SOBREINTENSIDADES</a:t>
          </a:r>
          <a:endParaRPr lang="es-ES" sz="1600" kern="1200" dirty="0">
            <a:solidFill>
              <a:schemeClr val="accent5">
                <a:lumMod val="10000"/>
              </a:schemeClr>
            </a:solidFill>
            <a:latin typeface="Britannic Bold" panose="020B0903060703020204" pitchFamily="34" charset="0"/>
          </a:endParaRPr>
        </a:p>
      </dsp:txBody>
      <dsp:txXfrm>
        <a:off x="3349498" y="3569874"/>
        <a:ext cx="1938725" cy="1938725"/>
      </dsp:txXfrm>
    </dsp:sp>
    <dsp:sp modelId="{DD31FE47-C2F2-4775-A752-4528F75974B7}">
      <dsp:nvSpPr>
        <dsp:cNvPr id="0" name=""/>
        <dsp:cNvSpPr/>
      </dsp:nvSpPr>
      <dsp:spPr>
        <a:xfrm rot="14072334">
          <a:off x="1523251" y="1928017"/>
          <a:ext cx="2428007" cy="781404"/>
        </a:xfrm>
        <a:prstGeom prst="leftArrow">
          <a:avLst>
            <a:gd name="adj1" fmla="val 60000"/>
            <a:gd name="adj2" fmla="val 50000"/>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496A84AA-FD33-4100-BF22-DDD978C301F9}">
      <dsp:nvSpPr>
        <dsp:cNvPr id="0" name=""/>
        <dsp:cNvSpPr/>
      </dsp:nvSpPr>
      <dsp:spPr>
        <a:xfrm>
          <a:off x="166916" y="288028"/>
          <a:ext cx="3732067" cy="2083746"/>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s-ES_tradnl" sz="1300" kern="1200" dirty="0" smtClean="0">
              <a:solidFill>
                <a:schemeClr val="accent5">
                  <a:lumMod val="10000"/>
                </a:schemeClr>
              </a:solidFill>
              <a:latin typeface="Cronos" panose="02000503050000020004" pitchFamily="2" charset="0"/>
            </a:rPr>
            <a:t>Cortocircuitos: </a:t>
          </a:r>
          <a:r>
            <a:rPr lang="es-ES" sz="1300" kern="1200" dirty="0" smtClean="0">
              <a:solidFill>
                <a:schemeClr val="accent5">
                  <a:lumMod val="10000"/>
                </a:schemeClr>
              </a:solidFill>
              <a:latin typeface="Cronos" panose="02000503050000020004" pitchFamily="2" charset="0"/>
            </a:rPr>
            <a:t>corrientes muy elevadas debidas a fallos de aislamiento, rotura de conductores, averías en equipos, errores humanos etc.</a:t>
          </a:r>
        </a:p>
        <a:p>
          <a:pPr lvl="0" algn="ctr" defTabSz="577850">
            <a:lnSpc>
              <a:spcPct val="90000"/>
            </a:lnSpc>
            <a:spcBef>
              <a:spcPct val="0"/>
            </a:spcBef>
            <a:spcAft>
              <a:spcPct val="35000"/>
            </a:spcAft>
          </a:pPr>
          <a:r>
            <a:rPr lang="es-ES" sz="1300" kern="1200" dirty="0" smtClean="0">
              <a:solidFill>
                <a:schemeClr val="accent5">
                  <a:lumMod val="10000"/>
                </a:schemeClr>
              </a:solidFill>
              <a:latin typeface="Cronos" panose="02000503050000020004" pitchFamily="2" charset="0"/>
            </a:rPr>
            <a:t> Los cortocircuitos se producen cuando dos conductores con distinta tensión con respecto a tierra entran en contacto (F-F,F-N,F-GND). Producen los máximos esfuerzos térmicos y electrodinámicos de la instalación, por tanto, deben ser eliminados en un tiempo lo más breve posible.</a:t>
          </a:r>
          <a:endParaRPr lang="es-ES" sz="1300" kern="1200" dirty="0">
            <a:solidFill>
              <a:schemeClr val="accent5">
                <a:lumMod val="10000"/>
              </a:schemeClr>
            </a:solidFill>
            <a:latin typeface="Cronos" panose="02000503050000020004" pitchFamily="2" charset="0"/>
          </a:endParaRPr>
        </a:p>
      </dsp:txBody>
      <dsp:txXfrm>
        <a:off x="227947" y="349059"/>
        <a:ext cx="3610005" cy="1961684"/>
      </dsp:txXfrm>
    </dsp:sp>
    <dsp:sp modelId="{8395D30F-80E3-4CE7-98DD-FE34C1157642}">
      <dsp:nvSpPr>
        <dsp:cNvPr id="0" name=""/>
        <dsp:cNvSpPr/>
      </dsp:nvSpPr>
      <dsp:spPr>
        <a:xfrm rot="18391646">
          <a:off x="4719011" y="1935100"/>
          <a:ext cx="2478690" cy="781404"/>
        </a:xfrm>
        <a:prstGeom prst="leftArrow">
          <a:avLst>
            <a:gd name="adj1" fmla="val 60000"/>
            <a:gd name="adj2" fmla="val 50000"/>
          </a:avLst>
        </a:prstGeom>
        <a:solidFill>
          <a:schemeClr val="accent4">
            <a:hueOff val="11142976"/>
            <a:satOff val="39624"/>
            <a:lumOff val="3980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A393F6-7007-44B1-861D-9F005ED3B0FC}">
      <dsp:nvSpPr>
        <dsp:cNvPr id="0" name=""/>
        <dsp:cNvSpPr/>
      </dsp:nvSpPr>
      <dsp:spPr>
        <a:xfrm>
          <a:off x="4775435" y="288026"/>
          <a:ext cx="3841177" cy="2083746"/>
        </a:xfrm>
        <a:prstGeom prst="roundRect">
          <a:avLst>
            <a:gd name="adj" fmla="val 10000"/>
          </a:avLst>
        </a:prstGeom>
        <a:solidFill>
          <a:schemeClr val="accent4">
            <a:hueOff val="11142976"/>
            <a:satOff val="39624"/>
            <a:lumOff val="398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s-ES" sz="1300" kern="1200" dirty="0" smtClean="0">
              <a:solidFill>
                <a:schemeClr val="accent5">
                  <a:lumMod val="10000"/>
                </a:schemeClr>
              </a:solidFill>
              <a:latin typeface="Cronos" panose="02000503050000020004" pitchFamily="2" charset="0"/>
            </a:rPr>
            <a:t>Sobrecargas: corrientes mayores que la nominal que se mantienen durante largo tiempo.</a:t>
          </a:r>
        </a:p>
        <a:p>
          <a:pPr lvl="0" algn="ctr" defTabSz="577850">
            <a:lnSpc>
              <a:spcPct val="90000"/>
            </a:lnSpc>
            <a:spcBef>
              <a:spcPct val="0"/>
            </a:spcBef>
            <a:spcAft>
              <a:spcPct val="35000"/>
            </a:spcAft>
          </a:pPr>
          <a:r>
            <a:rPr lang="es-ES" sz="1300" kern="1200" dirty="0" smtClean="0">
              <a:solidFill>
                <a:schemeClr val="accent5">
                  <a:lumMod val="10000"/>
                </a:schemeClr>
              </a:solidFill>
              <a:latin typeface="Cronos" panose="02000503050000020004" pitchFamily="2" charset="0"/>
            </a:rPr>
            <a:t>Provienen de un mal dimensionado de la instalación. Producen aumento de las pérdidas y de la temperatura.</a:t>
          </a:r>
        </a:p>
        <a:p>
          <a:pPr lvl="0" algn="ctr" defTabSz="577850">
            <a:lnSpc>
              <a:spcPct val="90000"/>
            </a:lnSpc>
            <a:spcBef>
              <a:spcPct val="0"/>
            </a:spcBef>
            <a:spcAft>
              <a:spcPct val="35000"/>
            </a:spcAft>
          </a:pPr>
          <a:r>
            <a:rPr lang="es-ES" sz="1300" kern="1200" dirty="0" smtClean="0">
              <a:solidFill>
                <a:schemeClr val="accent5">
                  <a:lumMod val="10000"/>
                </a:schemeClr>
              </a:solidFill>
              <a:latin typeface="Cronos" panose="02000503050000020004" pitchFamily="2" charset="0"/>
            </a:rPr>
            <a:t>Son habituales sobretodo </a:t>
          </a:r>
          <a:r>
            <a:rPr lang="es-ES" sz="1300" kern="1200" smtClean="0">
              <a:solidFill>
                <a:schemeClr val="accent5">
                  <a:lumMod val="10000"/>
                </a:schemeClr>
              </a:solidFill>
              <a:latin typeface="Cronos" panose="02000503050000020004" pitchFamily="2" charset="0"/>
            </a:rPr>
            <a:t>en los motores </a:t>
          </a:r>
          <a:r>
            <a:rPr lang="es-ES" sz="1300" kern="1200" dirty="0" smtClean="0">
              <a:solidFill>
                <a:schemeClr val="accent5">
                  <a:lumMod val="10000"/>
                </a:schemeClr>
              </a:solidFill>
              <a:latin typeface="Cronos" panose="02000503050000020004" pitchFamily="2" charset="0"/>
            </a:rPr>
            <a:t>y en los transformadores.</a:t>
          </a:r>
          <a:endParaRPr lang="es-ES" sz="1300" kern="1200" dirty="0">
            <a:solidFill>
              <a:schemeClr val="accent5">
                <a:lumMod val="10000"/>
              </a:schemeClr>
            </a:solidFill>
            <a:latin typeface="Cronos" panose="02000503050000020004" pitchFamily="2" charset="0"/>
          </a:endParaRPr>
        </a:p>
      </dsp:txBody>
      <dsp:txXfrm>
        <a:off x="4836466" y="349057"/>
        <a:ext cx="3719115" cy="196168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E044D6AF-395C-41CC-A0C1-94361194A4C0}" type="datetimeFigureOut">
              <a:rPr lang="es-ES"/>
              <a:pPr>
                <a:defRPr/>
              </a:pPr>
              <a:t>03/10/2012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B048B123-D99A-42F9-86F9-61A0B8A02E22}" type="slidenum">
              <a:rPr lang="es-ES"/>
              <a:pPr>
                <a:defRPr/>
              </a:pPr>
              <a:t>‹Nº›</a:t>
            </a:fld>
            <a:endParaRPr lang="es-ES"/>
          </a:p>
        </p:txBody>
      </p:sp>
    </p:spTree>
    <p:extLst>
      <p:ext uri="{BB962C8B-B14F-4D97-AF65-F5344CB8AC3E}">
        <p14:creationId xmlns:p14="http://schemas.microsoft.com/office/powerpoint/2010/main" val="13008263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209800"/>
            <a:ext cx="7772400" cy="1143000"/>
          </a:xfrm>
        </p:spPr>
        <p:txBody>
          <a:bodyPr/>
          <a:lstStyle>
            <a:lvl1pPr>
              <a:defRPr sz="5400"/>
            </a:lvl1pPr>
          </a:lstStyle>
          <a:p>
            <a:r>
              <a:rPr lang="es-ES" smtClean="0"/>
              <a:t>Haga clic para modificar el estilo de título del patrón</a:t>
            </a:r>
            <a:endParaRPr lang="es-ES"/>
          </a:p>
        </p:txBody>
      </p:sp>
      <p:sp>
        <p:nvSpPr>
          <p:cNvPr id="3075" name="Rectangle 3"/>
          <p:cNvSpPr>
            <a:spLocks noGrp="1" noChangeArrowheads="1"/>
          </p:cNvSpPr>
          <p:nvPr>
            <p:ph type="subTitle" idx="1"/>
          </p:nvPr>
        </p:nvSpPr>
        <p:spPr>
          <a:xfrm>
            <a:off x="1371600" y="3505200"/>
            <a:ext cx="6400800" cy="1066800"/>
          </a:xfrm>
        </p:spPr>
        <p:txBody>
          <a:bodyPr/>
          <a:lstStyle>
            <a:lvl1pPr marL="0" indent="0" algn="ctr">
              <a:buFontTx/>
              <a:buNone/>
              <a:defRPr sz="3600" b="1"/>
            </a:lvl1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a:xfrm>
            <a:off x="685800" y="6096000"/>
            <a:ext cx="1905000" cy="381000"/>
          </a:xfrm>
        </p:spPr>
        <p:txBody>
          <a:bodyPr/>
          <a:lstStyle>
            <a:lvl1pPr>
              <a:defRPr smtClean="0"/>
            </a:lvl1pPr>
          </a:lstStyle>
          <a:p>
            <a:pPr>
              <a:defRPr/>
            </a:pPr>
            <a:fld id="{270D8ABB-9FA5-4D15-AC16-028BFE6D0414}" type="datetimeFigureOut">
              <a:rPr lang="es-ES"/>
              <a:pPr>
                <a:defRPr/>
              </a:pPr>
              <a:t>03/10/2012</a:t>
            </a:fld>
            <a:endParaRPr lang="es-ES"/>
          </a:p>
        </p:txBody>
      </p:sp>
      <p:sp>
        <p:nvSpPr>
          <p:cNvPr id="5" name="Rectangle 5"/>
          <p:cNvSpPr>
            <a:spLocks noGrp="1" noChangeArrowheads="1"/>
          </p:cNvSpPr>
          <p:nvPr>
            <p:ph type="ftr" sz="quarter" idx="11"/>
          </p:nvPr>
        </p:nvSpPr>
        <p:spPr>
          <a:xfrm>
            <a:off x="3124200" y="6096000"/>
            <a:ext cx="2895600" cy="381000"/>
          </a:xfrm>
        </p:spPr>
        <p:txBody>
          <a:bodyPr/>
          <a:lstStyle>
            <a:lvl1pPr>
              <a:defRPr/>
            </a:lvl1pPr>
          </a:lstStyle>
          <a:p>
            <a:pPr>
              <a:defRPr/>
            </a:pPr>
            <a:endParaRPr lang="es-ES"/>
          </a:p>
        </p:txBody>
      </p:sp>
      <p:sp>
        <p:nvSpPr>
          <p:cNvPr id="6" name="Rectangle 6"/>
          <p:cNvSpPr>
            <a:spLocks noGrp="1" noChangeArrowheads="1"/>
          </p:cNvSpPr>
          <p:nvPr>
            <p:ph type="sldNum" sz="quarter" idx="12"/>
          </p:nvPr>
        </p:nvSpPr>
        <p:spPr>
          <a:xfrm>
            <a:off x="6553200" y="6096000"/>
            <a:ext cx="1905000" cy="381000"/>
          </a:xfrm>
        </p:spPr>
        <p:txBody>
          <a:bodyPr/>
          <a:lstStyle>
            <a:lvl1pPr>
              <a:defRPr smtClean="0"/>
            </a:lvl1pPr>
          </a:lstStyle>
          <a:p>
            <a:pPr>
              <a:defRPr/>
            </a:pPr>
            <a:fld id="{188DF2AD-1A5A-4B8E-B2F2-F28097C53816}" type="slidenum">
              <a:rPr lang="es-ES"/>
              <a:pPr>
                <a:defRPr/>
              </a:pPr>
              <a:t>‹Nº›</a:t>
            </a:fld>
            <a:endParaRPr lang="es-ES"/>
          </a:p>
        </p:txBody>
      </p:sp>
    </p:spTree>
    <p:extLst>
      <p:ext uri="{BB962C8B-B14F-4D97-AF65-F5344CB8AC3E}">
        <p14:creationId xmlns:p14="http://schemas.microsoft.com/office/powerpoint/2010/main" val="1571541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fld id="{85AB0B45-742F-4F22-99B2-C557AD8FFC34}" type="datetimeFigureOut">
              <a:rPr lang="es-ES"/>
              <a:pPr>
                <a:defRPr/>
              </a:pPr>
              <a:t>03/10/2012</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23C4ED2-6AEB-47E5-8BA1-0009EC2B1CCB}" type="slidenum">
              <a:rPr lang="es-ES"/>
              <a:pPr>
                <a:defRPr/>
              </a:pPr>
              <a:t>‹Nº›</a:t>
            </a:fld>
            <a:endParaRPr lang="es-ES"/>
          </a:p>
        </p:txBody>
      </p:sp>
    </p:spTree>
    <p:extLst>
      <p:ext uri="{BB962C8B-B14F-4D97-AF65-F5344CB8AC3E}">
        <p14:creationId xmlns:p14="http://schemas.microsoft.com/office/powerpoint/2010/main" val="3670613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7E1628A7-CD15-479A-A241-A54E591715F1}" type="datetimeFigureOut">
              <a:rPr lang="es-ES"/>
              <a:pPr>
                <a:defRPr/>
              </a:pPr>
              <a:t>03/10/2012</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53832FE-B8DB-4DD8-B942-1DBAA1890D07}" type="slidenum">
              <a:rPr lang="es-ES"/>
              <a:pPr>
                <a:defRPr/>
              </a:pPr>
              <a:t>‹Nº›</a:t>
            </a:fld>
            <a:endParaRPr lang="es-ES"/>
          </a:p>
        </p:txBody>
      </p:sp>
    </p:spTree>
    <p:extLst>
      <p:ext uri="{BB962C8B-B14F-4D97-AF65-F5344CB8AC3E}">
        <p14:creationId xmlns:p14="http://schemas.microsoft.com/office/powerpoint/2010/main" val="671785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228600" y="1676400"/>
            <a:ext cx="42672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76400"/>
            <a:ext cx="42672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fld id="{EB8EBD78-E98E-4F1F-9931-8C07861BB499}" type="datetimeFigureOut">
              <a:rPr lang="es-ES"/>
              <a:pPr>
                <a:defRPr/>
              </a:pPr>
              <a:t>03/10/2012</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B69ED80-8B8E-4774-A8FB-12AE0D818BDF}" type="slidenum">
              <a:rPr lang="es-ES"/>
              <a:pPr>
                <a:defRPr/>
              </a:pPr>
              <a:t>‹Nº›</a:t>
            </a:fld>
            <a:endParaRPr lang="es-ES"/>
          </a:p>
        </p:txBody>
      </p:sp>
    </p:spTree>
    <p:extLst>
      <p:ext uri="{BB962C8B-B14F-4D97-AF65-F5344CB8AC3E}">
        <p14:creationId xmlns:p14="http://schemas.microsoft.com/office/powerpoint/2010/main" val="384305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fld id="{6606D957-D7D9-4212-83A1-7E07FADC0424}" type="datetimeFigureOut">
              <a:rPr lang="es-ES"/>
              <a:pPr>
                <a:defRPr/>
              </a:pPr>
              <a:t>03/10/2012</a:t>
            </a:fld>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98F337B2-0CBB-4894-BCA2-79CC3D0EA831}" type="slidenum">
              <a:rPr lang="es-ES"/>
              <a:pPr>
                <a:defRPr/>
              </a:pPr>
              <a:t>‹Nº›</a:t>
            </a:fld>
            <a:endParaRPr lang="es-ES"/>
          </a:p>
        </p:txBody>
      </p:sp>
    </p:spTree>
    <p:extLst>
      <p:ext uri="{BB962C8B-B14F-4D97-AF65-F5344CB8AC3E}">
        <p14:creationId xmlns:p14="http://schemas.microsoft.com/office/powerpoint/2010/main" val="1127861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fld id="{21F357A1-1954-4D7C-908E-A59D59D580F5}" type="datetimeFigureOut">
              <a:rPr lang="es-ES"/>
              <a:pPr>
                <a:defRPr/>
              </a:pPr>
              <a:t>03/10/2012</a:t>
            </a:fld>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04703606-5C03-46E5-AA93-23BE3CAE7801}" type="slidenum">
              <a:rPr lang="es-ES"/>
              <a:pPr>
                <a:defRPr/>
              </a:pPr>
              <a:t>‹Nº›</a:t>
            </a:fld>
            <a:endParaRPr lang="es-ES"/>
          </a:p>
        </p:txBody>
      </p:sp>
    </p:spTree>
    <p:extLst>
      <p:ext uri="{BB962C8B-B14F-4D97-AF65-F5344CB8AC3E}">
        <p14:creationId xmlns:p14="http://schemas.microsoft.com/office/powerpoint/2010/main" val="408338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7C141DD-1669-44BF-9FF4-BD0518894837}" type="datetimeFigureOut">
              <a:rPr lang="es-ES"/>
              <a:pPr>
                <a:defRPr/>
              </a:pPr>
              <a:t>03/10/2012</a:t>
            </a:fld>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742A6E9C-DFA8-41DC-8D9B-616B22D3AE44}" type="slidenum">
              <a:rPr lang="es-ES"/>
              <a:pPr>
                <a:defRPr/>
              </a:pPr>
              <a:t>‹Nº›</a:t>
            </a:fld>
            <a:endParaRPr lang="es-ES"/>
          </a:p>
        </p:txBody>
      </p:sp>
    </p:spTree>
    <p:extLst>
      <p:ext uri="{BB962C8B-B14F-4D97-AF65-F5344CB8AC3E}">
        <p14:creationId xmlns:p14="http://schemas.microsoft.com/office/powerpoint/2010/main" val="1334457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37AE2597-AA28-4974-B5B7-EED13D718FA6}" type="datetimeFigureOut">
              <a:rPr lang="es-ES"/>
              <a:pPr>
                <a:defRPr/>
              </a:pPr>
              <a:t>03/10/2012</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82A7CB74-841A-4316-BA44-81E1BA155BB8}" type="slidenum">
              <a:rPr lang="es-ES"/>
              <a:pPr>
                <a:defRPr/>
              </a:pPr>
              <a:t>‹Nº›</a:t>
            </a:fld>
            <a:endParaRPr lang="es-ES"/>
          </a:p>
        </p:txBody>
      </p:sp>
    </p:spTree>
    <p:extLst>
      <p:ext uri="{BB962C8B-B14F-4D97-AF65-F5344CB8AC3E}">
        <p14:creationId xmlns:p14="http://schemas.microsoft.com/office/powerpoint/2010/main" val="3374637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smtClean="0"/>
              <a:t>Haga clic en el icono para agregar una imagen</a:t>
            </a:r>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37D91E12-5B13-460D-A230-8F2012BD2285}" type="datetimeFigureOut">
              <a:rPr lang="es-ES"/>
              <a:pPr>
                <a:defRPr/>
              </a:pPr>
              <a:t>03/10/2012</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EDD06E06-E753-48BF-84EC-3D4E17815916}" type="slidenum">
              <a:rPr lang="es-ES"/>
              <a:pPr>
                <a:defRPr/>
              </a:pPr>
              <a:t>‹Nº›</a:t>
            </a:fld>
            <a:endParaRPr lang="es-ES"/>
          </a:p>
        </p:txBody>
      </p:sp>
    </p:spTree>
    <p:extLst>
      <p:ext uri="{BB962C8B-B14F-4D97-AF65-F5344CB8AC3E}">
        <p14:creationId xmlns:p14="http://schemas.microsoft.com/office/powerpoint/2010/main" val="2773295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fld id="{F113EDCC-5970-4480-BA04-65A0D170AD4C}" type="datetimeFigureOut">
              <a:rPr lang="es-ES"/>
              <a:pPr>
                <a:defRPr/>
              </a:pPr>
              <a:t>03/10/2012</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912E07D-7230-47C3-8481-37305AF12918}" type="slidenum">
              <a:rPr lang="es-ES"/>
              <a:pPr>
                <a:defRPr/>
              </a:pPr>
              <a:t>‹Nº›</a:t>
            </a:fld>
            <a:endParaRPr lang="es-ES"/>
          </a:p>
        </p:txBody>
      </p:sp>
    </p:spTree>
    <p:extLst>
      <p:ext uri="{BB962C8B-B14F-4D97-AF65-F5344CB8AC3E}">
        <p14:creationId xmlns:p14="http://schemas.microsoft.com/office/powerpoint/2010/main" val="69134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43700" y="838200"/>
            <a:ext cx="2171700" cy="54102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228600" y="838200"/>
            <a:ext cx="6362700" cy="5410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fld id="{0236EBC5-841A-423D-8C18-AEAD512C9F35}" type="datetimeFigureOut">
              <a:rPr lang="es-ES"/>
              <a:pPr>
                <a:defRPr/>
              </a:pPr>
              <a:t>03/10/2012</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B53D5B97-05D0-4411-8B5A-FC3AC3A7F751}" type="slidenum">
              <a:rPr lang="es-ES"/>
              <a:pPr>
                <a:defRPr/>
              </a:pPr>
              <a:t>‹Nº›</a:t>
            </a:fld>
            <a:endParaRPr lang="es-ES"/>
          </a:p>
        </p:txBody>
      </p:sp>
    </p:spTree>
    <p:extLst>
      <p:ext uri="{BB962C8B-B14F-4D97-AF65-F5344CB8AC3E}">
        <p14:creationId xmlns:p14="http://schemas.microsoft.com/office/powerpoint/2010/main" val="3666323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1370013" y="301625"/>
            <a:ext cx="7313612" cy="1143000"/>
          </a:xfrm>
          <a:prstGeom prst="rect">
            <a:avLst/>
          </a:prstGeom>
        </p:spPr>
        <p:txBody>
          <a:bodyPr/>
          <a:lstStyle/>
          <a:p>
            <a:r>
              <a:rPr lang="es-ES" smtClean="0"/>
              <a:t>Haga clic para modificar el estilo de título del patrón</a:t>
            </a:r>
            <a:endParaRPr lang="en-US"/>
          </a:p>
        </p:txBody>
      </p:sp>
      <p:sp>
        <p:nvSpPr>
          <p:cNvPr id="3" name="2 Marcador de texto"/>
          <p:cNvSpPr>
            <a:spLocks noGrp="1"/>
          </p:cNvSpPr>
          <p:nvPr>
            <p:ph type="body" sz="half" idx="1"/>
          </p:nvPr>
        </p:nvSpPr>
        <p:spPr>
          <a:xfrm>
            <a:off x="1370013" y="1827213"/>
            <a:ext cx="3579812" cy="4114800"/>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5102225" y="1827213"/>
            <a:ext cx="3581400" cy="4114800"/>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8"/>
          <p:cNvSpPr>
            <a:spLocks noGrp="1" noChangeArrowheads="1"/>
          </p:cNvSpPr>
          <p:nvPr>
            <p:ph type="dt" sz="half" idx="10"/>
          </p:nvPr>
        </p:nvSpPr>
        <p:spPr>
          <a:xfrm>
            <a:off x="457200" y="6248400"/>
            <a:ext cx="2133600" cy="457200"/>
          </a:xfrm>
        </p:spPr>
        <p:txBody>
          <a:bodyPr/>
          <a:lstStyle>
            <a:lvl1pPr>
              <a:defRPr smtClean="0"/>
            </a:lvl1pPr>
          </a:lstStyle>
          <a:p>
            <a:pPr>
              <a:defRPr/>
            </a:pPr>
            <a:fld id="{6765833B-AAD3-4071-920E-2C47CE346909}" type="datetimeFigureOut">
              <a:rPr lang="es-ES"/>
              <a:pPr>
                <a:defRPr/>
              </a:pPr>
              <a:t>03/10/2012</a:t>
            </a:fld>
            <a:endParaRPr lang="es-ES"/>
          </a:p>
        </p:txBody>
      </p:sp>
      <p:sp>
        <p:nvSpPr>
          <p:cNvPr id="6" name="Rectangle 9"/>
          <p:cNvSpPr>
            <a:spLocks noGrp="1" noChangeArrowheads="1"/>
          </p:cNvSpPr>
          <p:nvPr>
            <p:ph type="ftr" sz="quarter" idx="11"/>
          </p:nvPr>
        </p:nvSpPr>
        <p:spPr>
          <a:xfrm>
            <a:off x="3124200" y="6248400"/>
            <a:ext cx="2895600" cy="457200"/>
          </a:xfrm>
        </p:spPr>
        <p:txBody>
          <a:bodyPr/>
          <a:lstStyle>
            <a:lvl1pPr>
              <a:defRPr/>
            </a:lvl1pPr>
          </a:lstStyle>
          <a:p>
            <a:pPr>
              <a:defRPr/>
            </a:pPr>
            <a:endParaRPr lang="es-ES"/>
          </a:p>
        </p:txBody>
      </p:sp>
      <p:sp>
        <p:nvSpPr>
          <p:cNvPr id="7" name="Rectangle 10"/>
          <p:cNvSpPr>
            <a:spLocks noGrp="1" noChangeArrowheads="1"/>
          </p:cNvSpPr>
          <p:nvPr>
            <p:ph type="sldNum" sz="quarter" idx="12"/>
          </p:nvPr>
        </p:nvSpPr>
        <p:spPr>
          <a:xfrm>
            <a:off x="6553200" y="6248400"/>
            <a:ext cx="2133600" cy="457200"/>
          </a:xfrm>
        </p:spPr>
        <p:txBody>
          <a:bodyPr/>
          <a:lstStyle>
            <a:lvl1pPr>
              <a:defRPr smtClean="0"/>
            </a:lvl1pPr>
          </a:lstStyle>
          <a:p>
            <a:pPr>
              <a:defRPr/>
            </a:pPr>
            <a:fld id="{156BF40E-0CF9-4531-91E1-875A05252FDF}" type="slidenum">
              <a:rPr lang="es-ES"/>
              <a:pPr>
                <a:defRPr/>
              </a:pPr>
              <a:t>‹Nº›</a:t>
            </a:fld>
            <a:endParaRPr lang="es-ES"/>
          </a:p>
        </p:txBody>
      </p:sp>
    </p:spTree>
    <p:extLst>
      <p:ext uri="{BB962C8B-B14F-4D97-AF65-F5344CB8AC3E}">
        <p14:creationId xmlns:p14="http://schemas.microsoft.com/office/powerpoint/2010/main" val="3013069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838200"/>
            <a:ext cx="8686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Rectangle 3"/>
          <p:cNvSpPr>
            <a:spLocks noGrp="1" noChangeArrowheads="1"/>
          </p:cNvSpPr>
          <p:nvPr>
            <p:ph type="body" idx="1"/>
          </p:nvPr>
        </p:nvSpPr>
        <p:spPr bwMode="auto">
          <a:xfrm>
            <a:off x="228600" y="1676400"/>
            <a:ext cx="8686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los estilos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304800" y="6324600"/>
            <a:ext cx="1905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000" smtClean="0">
                <a:latin typeface="+mn-lt"/>
                <a:cs typeface="+mn-cs"/>
              </a:defRPr>
            </a:lvl1pPr>
          </a:lstStyle>
          <a:p>
            <a:pPr>
              <a:defRPr/>
            </a:pPr>
            <a:fld id="{AFC32FC2-9497-4630-A1D6-B4018BA743C9}" type="datetimeFigureOut">
              <a:rPr lang="es-ES"/>
              <a:pPr>
                <a:defRPr/>
              </a:pPr>
              <a:t>03/10/2012</a:t>
            </a:fld>
            <a:endParaRPr lang="es-ES"/>
          </a:p>
        </p:txBody>
      </p:sp>
      <p:sp>
        <p:nvSpPr>
          <p:cNvPr id="1029" name="Rectangle 5"/>
          <p:cNvSpPr>
            <a:spLocks noGrp="1" noChangeArrowheads="1"/>
          </p:cNvSpPr>
          <p:nvPr>
            <p:ph type="ftr" sz="quarter" idx="3"/>
          </p:nvPr>
        </p:nvSpPr>
        <p:spPr bwMode="auto">
          <a:xfrm>
            <a:off x="3200400" y="6324600"/>
            <a:ext cx="2895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fontAlgn="auto" hangingPunct="1">
              <a:spcBef>
                <a:spcPts val="0"/>
              </a:spcBef>
              <a:spcAft>
                <a:spcPts val="0"/>
              </a:spcAft>
              <a:defRPr sz="1000">
                <a:latin typeface="+mn-lt"/>
                <a:cs typeface="+mn-cs"/>
              </a:defRPr>
            </a:lvl1pPr>
          </a:lstStyle>
          <a:p>
            <a:pPr>
              <a:defRPr/>
            </a:pPr>
            <a:endParaRPr lang="es-ES"/>
          </a:p>
        </p:txBody>
      </p:sp>
      <p:sp>
        <p:nvSpPr>
          <p:cNvPr id="1030" name="Rectangle 6"/>
          <p:cNvSpPr>
            <a:spLocks noGrp="1" noChangeArrowheads="1"/>
          </p:cNvSpPr>
          <p:nvPr>
            <p:ph type="sldNum" sz="quarter" idx="4"/>
          </p:nvPr>
        </p:nvSpPr>
        <p:spPr bwMode="auto">
          <a:xfrm>
            <a:off x="7010400" y="6324600"/>
            <a:ext cx="1905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000" smtClean="0">
                <a:latin typeface="+mn-lt"/>
                <a:cs typeface="Arial" charset="0"/>
              </a:defRPr>
            </a:lvl1pPr>
          </a:lstStyle>
          <a:p>
            <a:pPr>
              <a:defRPr/>
            </a:pPr>
            <a:fld id="{A73DB7F2-E91D-4EA7-BB8E-F78ED3D4818C}"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Lst>
  <p:txStyles>
    <p:titleStyle>
      <a:lvl1pPr algn="ctr" rtl="0" fontAlgn="base">
        <a:spcBef>
          <a:spcPct val="0"/>
        </a:spcBef>
        <a:spcAft>
          <a:spcPct val="0"/>
        </a:spcAft>
        <a:defRPr sz="40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Black" pitchFamily="34" charset="0"/>
        </a:defRPr>
      </a:lvl2pPr>
      <a:lvl3pPr algn="ctr" rtl="0" fontAlgn="base">
        <a:spcBef>
          <a:spcPct val="0"/>
        </a:spcBef>
        <a:spcAft>
          <a:spcPct val="0"/>
        </a:spcAft>
        <a:defRPr sz="4000">
          <a:solidFill>
            <a:schemeClr val="tx2"/>
          </a:solidFill>
          <a:latin typeface="Arial Black" pitchFamily="34" charset="0"/>
        </a:defRPr>
      </a:lvl3pPr>
      <a:lvl4pPr algn="ctr" rtl="0" fontAlgn="base">
        <a:spcBef>
          <a:spcPct val="0"/>
        </a:spcBef>
        <a:spcAft>
          <a:spcPct val="0"/>
        </a:spcAft>
        <a:defRPr sz="4000">
          <a:solidFill>
            <a:schemeClr val="tx2"/>
          </a:solidFill>
          <a:latin typeface="Arial Black" pitchFamily="34" charset="0"/>
        </a:defRPr>
      </a:lvl4pPr>
      <a:lvl5pPr algn="ctr" rtl="0" fontAlgn="base">
        <a:spcBef>
          <a:spcPct val="0"/>
        </a:spcBef>
        <a:spcAft>
          <a:spcPct val="0"/>
        </a:spcAft>
        <a:defRPr sz="4000">
          <a:solidFill>
            <a:schemeClr val="tx2"/>
          </a:solidFill>
          <a:latin typeface="Arial Black" pitchFamily="34" charset="0"/>
        </a:defRPr>
      </a:lvl5pPr>
      <a:lvl6pPr marL="457200" algn="ctr" rtl="0" eaLnBrk="1" fontAlgn="base" hangingPunct="1">
        <a:spcBef>
          <a:spcPct val="0"/>
        </a:spcBef>
        <a:spcAft>
          <a:spcPct val="0"/>
        </a:spcAft>
        <a:defRPr sz="4000">
          <a:solidFill>
            <a:schemeClr val="tx2"/>
          </a:solidFill>
          <a:latin typeface="Arial Black" pitchFamily="34" charset="0"/>
        </a:defRPr>
      </a:lvl6pPr>
      <a:lvl7pPr marL="914400" algn="ctr" rtl="0" eaLnBrk="1" fontAlgn="base" hangingPunct="1">
        <a:spcBef>
          <a:spcPct val="0"/>
        </a:spcBef>
        <a:spcAft>
          <a:spcPct val="0"/>
        </a:spcAft>
        <a:defRPr sz="4000">
          <a:solidFill>
            <a:schemeClr val="tx2"/>
          </a:solidFill>
          <a:latin typeface="Arial Black" pitchFamily="34" charset="0"/>
        </a:defRPr>
      </a:lvl7pPr>
      <a:lvl8pPr marL="1371600" algn="ctr" rtl="0" eaLnBrk="1" fontAlgn="base" hangingPunct="1">
        <a:spcBef>
          <a:spcPct val="0"/>
        </a:spcBef>
        <a:spcAft>
          <a:spcPct val="0"/>
        </a:spcAft>
        <a:defRPr sz="4000">
          <a:solidFill>
            <a:schemeClr val="tx2"/>
          </a:solidFill>
          <a:latin typeface="Arial Black" pitchFamily="34" charset="0"/>
        </a:defRPr>
      </a:lvl8pPr>
      <a:lvl9pPr marL="1828800" algn="ctr" rtl="0" eaLnBrk="1" fontAlgn="base" hangingPunct="1">
        <a:spcBef>
          <a:spcPct val="0"/>
        </a:spcBef>
        <a:spcAft>
          <a:spcPct val="0"/>
        </a:spcAft>
        <a:defRPr sz="4000">
          <a:solidFill>
            <a:schemeClr val="tx2"/>
          </a:solidFill>
          <a:latin typeface="Arial Black"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139058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683568" y="2420888"/>
            <a:ext cx="8064896" cy="1938992"/>
          </a:xfrm>
          <a:prstGeom prst="rect">
            <a:avLst/>
          </a:prstGeom>
          <a:noFill/>
        </p:spPr>
        <p:txBody>
          <a:bodyPr wrap="square" rtlCol="0">
            <a:spAutoFit/>
          </a:bodyPr>
          <a:lstStyle/>
          <a:p>
            <a:pPr algn="ctr"/>
            <a:r>
              <a:rPr lang="es-ES_tradnl" sz="6000" dirty="0" smtClean="0">
                <a:solidFill>
                  <a:schemeClr val="bg1"/>
                </a:solidFill>
                <a:latin typeface="Charlemagne Std" pitchFamily="82" charset="0"/>
              </a:rPr>
              <a:t>INTERRUPTORES AUTOMÁTICOS</a:t>
            </a:r>
            <a:endParaRPr lang="es-ES_tradnl" sz="6000" dirty="0">
              <a:solidFill>
                <a:schemeClr val="bg1"/>
              </a:solidFill>
              <a:latin typeface="Charlemagne Std" pitchFamily="8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908720"/>
            <a:ext cx="8686800" cy="4572000"/>
          </a:xfrm>
        </p:spPr>
        <p:txBody>
          <a:bodyPr/>
          <a:lstStyle/>
          <a:p>
            <a:pPr marL="0" indent="0">
              <a:buNone/>
            </a:pPr>
            <a:endParaRPr lang="es-ES_tradnl" sz="2400" dirty="0">
              <a:solidFill>
                <a:schemeClr val="bg1"/>
              </a:solidFill>
              <a:latin typeface="CronosMM" pitchFamily="2" charset="0"/>
            </a:endParaRPr>
          </a:p>
          <a:p>
            <a:pPr marL="0" indent="0">
              <a:buNone/>
            </a:pPr>
            <a:r>
              <a:rPr lang="es-ES" sz="2400" dirty="0">
                <a:solidFill>
                  <a:schemeClr val="bg1"/>
                </a:solidFill>
                <a:latin typeface="Cronos" panose="02000503050000020004" pitchFamily="2" charset="0"/>
              </a:rPr>
              <a:t>Tienen como función proteger los circuitos contra sobrecargas </a:t>
            </a:r>
            <a:r>
              <a:rPr lang="es-ES" sz="2400" dirty="0" smtClean="0">
                <a:solidFill>
                  <a:schemeClr val="bg1"/>
                </a:solidFill>
                <a:latin typeface="Cronos" panose="02000503050000020004" pitchFamily="2" charset="0"/>
              </a:rPr>
              <a:t>y cortocircuitos.</a:t>
            </a:r>
          </a:p>
          <a:p>
            <a:pPr marL="0" indent="0">
              <a:buNone/>
            </a:pPr>
            <a:endParaRPr lang="es-ES" sz="2400" dirty="0">
              <a:solidFill>
                <a:schemeClr val="bg1"/>
              </a:solidFill>
              <a:latin typeface="Cronos" panose="02000503050000020004" pitchFamily="2" charset="0"/>
            </a:endParaRPr>
          </a:p>
          <a:p>
            <a:pPr>
              <a:buFont typeface="Wingdings" panose="05000000000000000000" pitchFamily="2" charset="2"/>
              <a:buChar char=""/>
            </a:pPr>
            <a:r>
              <a:rPr lang="es-ES" sz="2400" dirty="0" smtClean="0">
                <a:solidFill>
                  <a:schemeClr val="bg1"/>
                </a:solidFill>
                <a:latin typeface="Cronos" panose="02000503050000020004" pitchFamily="2" charset="0"/>
              </a:rPr>
              <a:t>Para </a:t>
            </a:r>
            <a:r>
              <a:rPr lang="es-ES" sz="2400" dirty="0">
                <a:solidFill>
                  <a:schemeClr val="bg1"/>
                </a:solidFill>
                <a:latin typeface="Cronos" panose="02000503050000020004" pitchFamily="2" charset="0"/>
              </a:rPr>
              <a:t>ello disponen de dos relés independientes, uno para las sobrecargas </a:t>
            </a:r>
            <a:r>
              <a:rPr lang="es-ES" sz="2400" dirty="0" smtClean="0">
                <a:solidFill>
                  <a:schemeClr val="bg1"/>
                </a:solidFill>
                <a:latin typeface="Cronos" panose="02000503050000020004" pitchFamily="2" charset="0"/>
              </a:rPr>
              <a:t>y otra </a:t>
            </a:r>
            <a:r>
              <a:rPr lang="es-ES" sz="2400" dirty="0">
                <a:solidFill>
                  <a:schemeClr val="bg1"/>
                </a:solidFill>
                <a:latin typeface="Cronos" panose="02000503050000020004" pitchFamily="2" charset="0"/>
              </a:rPr>
              <a:t>para los cortocircuitos. La acción de cualquiera de ellos ordena </a:t>
            </a:r>
            <a:r>
              <a:rPr lang="es-ES" sz="2400" dirty="0" smtClean="0">
                <a:solidFill>
                  <a:schemeClr val="bg1"/>
                </a:solidFill>
                <a:latin typeface="Cronos" panose="02000503050000020004" pitchFamily="2" charset="0"/>
              </a:rPr>
              <a:t>la apertura </a:t>
            </a:r>
            <a:r>
              <a:rPr lang="es-ES" sz="2400" dirty="0">
                <a:solidFill>
                  <a:schemeClr val="bg1"/>
                </a:solidFill>
                <a:latin typeface="Cronos" panose="02000503050000020004" pitchFamily="2" charset="0"/>
              </a:rPr>
              <a:t>de los contactos y el corte de la sobreintensidad</a:t>
            </a:r>
            <a:r>
              <a:rPr lang="es-ES" sz="2400" dirty="0" smtClean="0">
                <a:solidFill>
                  <a:schemeClr val="bg1"/>
                </a:solidFill>
                <a:latin typeface="Cronos" panose="02000503050000020004" pitchFamily="2" charset="0"/>
              </a:rPr>
              <a:t>.</a:t>
            </a:r>
          </a:p>
          <a:p>
            <a:pPr marL="0" indent="0">
              <a:buNone/>
            </a:pPr>
            <a:endParaRPr lang="es-ES" sz="2400" dirty="0">
              <a:solidFill>
                <a:schemeClr val="bg1"/>
              </a:solidFill>
              <a:latin typeface="Cronos" panose="02000503050000020004" pitchFamily="2" charset="0"/>
            </a:endParaRPr>
          </a:p>
          <a:p>
            <a:pPr>
              <a:buFont typeface="Wingdings" panose="05000000000000000000" pitchFamily="2" charset="2"/>
              <a:buChar char="¬"/>
            </a:pPr>
            <a:r>
              <a:rPr lang="es-ES" sz="2400" dirty="0" smtClean="0">
                <a:solidFill>
                  <a:schemeClr val="bg1"/>
                </a:solidFill>
                <a:latin typeface="Cronos" panose="02000503050000020004" pitchFamily="2" charset="0"/>
              </a:rPr>
              <a:t>El </a:t>
            </a:r>
            <a:r>
              <a:rPr lang="es-ES" sz="2400" dirty="0">
                <a:solidFill>
                  <a:schemeClr val="bg1"/>
                </a:solidFill>
                <a:latin typeface="Cronos" panose="02000503050000020004" pitchFamily="2" charset="0"/>
              </a:rPr>
              <a:t>cierre suele ser manual y la apertura automática al producirse </a:t>
            </a:r>
            <a:r>
              <a:rPr lang="es-ES" sz="2400" dirty="0" smtClean="0">
                <a:solidFill>
                  <a:schemeClr val="bg1"/>
                </a:solidFill>
                <a:latin typeface="Cronos" panose="02000503050000020004" pitchFamily="2" charset="0"/>
              </a:rPr>
              <a:t>una sobreintensidad</a:t>
            </a:r>
            <a:r>
              <a:rPr lang="es-ES" sz="2400" dirty="0">
                <a:solidFill>
                  <a:schemeClr val="bg1"/>
                </a:solidFill>
                <a:latin typeface="Cronos" panose="02000503050000020004" pitchFamily="2" charset="0"/>
              </a:rPr>
              <a:t>.</a:t>
            </a:r>
            <a:endParaRPr lang="es-ES_tradnl" sz="2400" dirty="0" smtClean="0">
              <a:solidFill>
                <a:schemeClr val="bg1"/>
              </a:solidFill>
              <a:latin typeface="Cronos" panose="02000503050000020004" pitchFamily="2" charset="0"/>
            </a:endParaRPr>
          </a:p>
        </p:txBody>
      </p:sp>
    </p:spTree>
    <p:extLst>
      <p:ext uri="{BB962C8B-B14F-4D97-AF65-F5344CB8AC3E}">
        <p14:creationId xmlns:p14="http://schemas.microsoft.com/office/powerpoint/2010/main" val="2590272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0" y="0"/>
            <a:ext cx="9252520" cy="6939390"/>
          </a:xfrm>
          <a:prstGeom prst="rect">
            <a:avLst/>
          </a:prstGeom>
        </p:spPr>
      </p:pic>
    </p:spTree>
    <p:extLst>
      <p:ext uri="{BB962C8B-B14F-4D97-AF65-F5344CB8AC3E}">
        <p14:creationId xmlns:p14="http://schemas.microsoft.com/office/powerpoint/2010/main" val="24742401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p:cNvGraphicFramePr>
            <a:graphicFrameLocks noGrp="1"/>
          </p:cNvGraphicFramePr>
          <p:nvPr>
            <p:ph idx="1"/>
            <p:extLst>
              <p:ext uri="{D42A27DB-BD31-4B8C-83A1-F6EECF244321}">
                <p14:modId xmlns:p14="http://schemas.microsoft.com/office/powerpoint/2010/main" val="4138142297"/>
              </p:ext>
            </p:extLst>
          </p:nvPr>
        </p:nvGraphicFramePr>
        <p:xfrm>
          <a:off x="251520" y="620688"/>
          <a:ext cx="8686800" cy="6059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6978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4000" cy="6880482"/>
          </a:xfrm>
        </p:spPr>
      </p:pic>
    </p:spTree>
    <p:extLst>
      <p:ext uri="{BB962C8B-B14F-4D97-AF65-F5344CB8AC3E}">
        <p14:creationId xmlns:p14="http://schemas.microsoft.com/office/powerpoint/2010/main" val="3882042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556792"/>
            <a:ext cx="8686800" cy="3168352"/>
          </a:xfrm>
        </p:spPr>
        <p:txBody>
          <a:bodyPr/>
          <a:lstStyle/>
          <a:p>
            <a:pPr marL="0" indent="0">
              <a:buNone/>
            </a:pPr>
            <a:r>
              <a:rPr lang="es-ES_tradnl" sz="2800" dirty="0" smtClean="0">
                <a:solidFill>
                  <a:schemeClr val="bg1"/>
                </a:solidFill>
                <a:latin typeface="Cronos" panose="02000503050000020004" pitchFamily="2" charset="0"/>
              </a:rPr>
              <a:t>El interruptor automático es un dispositivo de conmutación mecánico capaz de proteger el cableado del circuito, de cerrar, transportar y cortar corrientes en condiciones de circuito normales, así como de cerrar y transportar corrientes por un tiempo especificado, además de cortar corrientes bajo condiciones de circuito anormales especificadas, como las de un cortocircuito (IEC 947-1).</a:t>
            </a:r>
            <a:endParaRPr lang="es-ES_tradnl" sz="2800" dirty="0">
              <a:solidFill>
                <a:schemeClr val="bg1"/>
              </a:solidFill>
              <a:latin typeface="Cronos" panose="02000503050000020004" pitchFamily="2" charset="0"/>
            </a:endParaRPr>
          </a:p>
        </p:txBody>
      </p:sp>
    </p:spTree>
    <p:extLst>
      <p:ext uri="{BB962C8B-B14F-4D97-AF65-F5344CB8AC3E}">
        <p14:creationId xmlns:p14="http://schemas.microsoft.com/office/powerpoint/2010/main" val="10155212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96843" y="1340768"/>
            <a:ext cx="4942384" cy="3960440"/>
          </a:xfrm>
        </p:spPr>
        <p:txBody>
          <a:bodyPr/>
          <a:lstStyle/>
          <a:p>
            <a:pPr marL="0" indent="0">
              <a:buNone/>
            </a:pPr>
            <a:r>
              <a:rPr lang="es-ES" sz="2000" dirty="0">
                <a:solidFill>
                  <a:schemeClr val="bg1"/>
                </a:solidFill>
                <a:latin typeface="Cronos" panose="02000503050000020004" pitchFamily="2" charset="0"/>
              </a:rPr>
              <a:t>Los interruptores </a:t>
            </a:r>
            <a:r>
              <a:rPr lang="es-ES" sz="2000" dirty="0" smtClean="0">
                <a:solidFill>
                  <a:schemeClr val="bg1"/>
                </a:solidFill>
                <a:latin typeface="Cronos" panose="02000503050000020004" pitchFamily="2" charset="0"/>
              </a:rPr>
              <a:t>termomagnéticos </a:t>
            </a:r>
            <a:r>
              <a:rPr lang="es-ES" sz="2000" dirty="0">
                <a:solidFill>
                  <a:schemeClr val="bg1"/>
                </a:solidFill>
                <a:latin typeface="Cronos" panose="02000503050000020004" pitchFamily="2" charset="0"/>
              </a:rPr>
              <a:t>se caracterizan por una intensidad nominal, que es aquel valor de la corriente a partir del cual deben abrir el circuito. Dependiendo del nivel de sobrecorriente la respuesta será más o menos </a:t>
            </a:r>
            <a:r>
              <a:rPr lang="es-ES" sz="2000" dirty="0" smtClean="0">
                <a:solidFill>
                  <a:schemeClr val="bg1"/>
                </a:solidFill>
                <a:latin typeface="Cronos" panose="02000503050000020004" pitchFamily="2" charset="0"/>
              </a:rPr>
              <a:t>rápida según se puede ver en la figura. </a:t>
            </a:r>
            <a:r>
              <a:rPr lang="es-ES" sz="2000" dirty="0">
                <a:solidFill>
                  <a:schemeClr val="bg1"/>
                </a:solidFill>
                <a:latin typeface="Cronos" panose="02000503050000020004" pitchFamily="2" charset="0"/>
              </a:rPr>
              <a:t>El nombre se debe a que pueden actuar mediante un disparo térmico o mediante un disparo magnético que caracteriza las dos zonas de funcionamiento que se indican. </a:t>
            </a:r>
            <a:endParaRPr lang="es-ES_tradnl" sz="2000" dirty="0">
              <a:solidFill>
                <a:schemeClr val="bg1"/>
              </a:solidFill>
              <a:latin typeface="Cronos" panose="02000503050000020004" pitchFamily="2"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95" y="1808820"/>
            <a:ext cx="3943941" cy="3024336"/>
          </a:xfrm>
          <a:prstGeom prst="rect">
            <a:avLst/>
          </a:prstGeom>
          <a:ln w="28575">
            <a:solidFill>
              <a:schemeClr val="tx2">
                <a:lumMod val="20000"/>
                <a:lumOff val="80000"/>
              </a:schemeClr>
            </a:solidFill>
          </a:ln>
        </p:spPr>
      </p:pic>
    </p:spTree>
    <p:extLst>
      <p:ext uri="{BB962C8B-B14F-4D97-AF65-F5344CB8AC3E}">
        <p14:creationId xmlns:p14="http://schemas.microsoft.com/office/powerpoint/2010/main" val="31026642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371181"/>
            <a:ext cx="4942384" cy="3852428"/>
          </a:xfrm>
        </p:spPr>
        <p:txBody>
          <a:bodyPr/>
          <a:lstStyle/>
          <a:p>
            <a:pPr marL="0" indent="0">
              <a:buNone/>
            </a:pPr>
            <a:r>
              <a:rPr lang="es-ES" sz="2000" dirty="0">
                <a:solidFill>
                  <a:schemeClr val="bg1"/>
                </a:solidFill>
                <a:latin typeface="Cronos" panose="02000503050000020004" pitchFamily="2" charset="0"/>
              </a:rPr>
              <a:t>Estos interruptores incluyen un relé térmico y otro magnético que son los elementos que originan los disparos. El primero de ellos suele estar constituido por unas láminas bimetálicas que tienen capacidad de deformarse al variar la temperatura debido a la dilatación diferencial de los metales que las constituyen, actuando principalmente en caso de sobrecargas. Si la corriente aumenta por encima de un determinado valor, algo habitual en el caso de cortocircuito actúa el disparo magnético que es más rápido como se observa en la </a:t>
            </a:r>
            <a:r>
              <a:rPr lang="es-ES" sz="2000" dirty="0" smtClean="0">
                <a:solidFill>
                  <a:schemeClr val="bg1"/>
                </a:solidFill>
                <a:latin typeface="Cronos" panose="02000503050000020004" pitchFamily="2" charset="0"/>
              </a:rPr>
              <a:t>gráfica.</a:t>
            </a:r>
            <a:endParaRPr lang="es-ES_tradnl" sz="2000" dirty="0">
              <a:solidFill>
                <a:schemeClr val="bg1"/>
              </a:solidFill>
              <a:latin typeface="Cronos" panose="02000503050000020004" pitchFamily="2"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8724" y="1785227"/>
            <a:ext cx="3943941" cy="3024336"/>
          </a:xfrm>
          <a:prstGeom prst="rect">
            <a:avLst/>
          </a:prstGeom>
          <a:ln w="28575">
            <a:solidFill>
              <a:schemeClr val="tx2">
                <a:lumMod val="20000"/>
                <a:lumOff val="80000"/>
              </a:schemeClr>
            </a:solidFill>
          </a:ln>
        </p:spPr>
      </p:pic>
    </p:spTree>
    <p:extLst>
      <p:ext uri="{BB962C8B-B14F-4D97-AF65-F5344CB8AC3E}">
        <p14:creationId xmlns:p14="http://schemas.microsoft.com/office/powerpoint/2010/main" val="4155091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6858000"/>
          </a:xfrm>
        </p:spPr>
      </p:pic>
    </p:spTree>
    <p:extLst>
      <p:ext uri="{BB962C8B-B14F-4D97-AF65-F5344CB8AC3E}">
        <p14:creationId xmlns:p14="http://schemas.microsoft.com/office/powerpoint/2010/main" val="3866332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2255" y="260648"/>
            <a:ext cx="8686800" cy="838200"/>
          </a:xfrm>
        </p:spPr>
        <p:txBody>
          <a:bodyPr/>
          <a:lstStyle/>
          <a:p>
            <a:r>
              <a:rPr lang="es-ES" sz="3600" dirty="0" smtClean="0">
                <a:latin typeface="Charlemagne Std" panose="04020705060702020204" pitchFamily="82" charset="0"/>
              </a:rPr>
              <a:t>Interruptores Automáticos</a:t>
            </a:r>
            <a:br>
              <a:rPr lang="es-ES" sz="3600" dirty="0" smtClean="0">
                <a:latin typeface="Charlemagne Std" panose="04020705060702020204" pitchFamily="82" charset="0"/>
              </a:rPr>
            </a:br>
            <a:r>
              <a:rPr lang="es-ES" sz="3600" dirty="0" smtClean="0">
                <a:latin typeface="Charlemagne Std" panose="04020705060702020204" pitchFamily="82" charset="0"/>
              </a:rPr>
              <a:t>Curva De Disparo</a:t>
            </a:r>
            <a:endParaRPr lang="es-ES" sz="3600" dirty="0">
              <a:latin typeface="Charlemagne Std" panose="04020705060702020204" pitchFamily="82" charset="0"/>
            </a:endParaRPr>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34" y="1268760"/>
            <a:ext cx="8874241" cy="5403108"/>
          </a:xfrm>
        </p:spPr>
      </p:pic>
    </p:spTree>
    <p:extLst>
      <p:ext uri="{BB962C8B-B14F-4D97-AF65-F5344CB8AC3E}">
        <p14:creationId xmlns:p14="http://schemas.microsoft.com/office/powerpoint/2010/main" val="2743160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8740" y="980728"/>
            <a:ext cx="8686800" cy="502568"/>
          </a:xfrm>
        </p:spPr>
        <p:txBody>
          <a:bodyPr/>
          <a:lstStyle/>
          <a:p>
            <a:r>
              <a:rPr lang="es-ES" dirty="0" smtClean="0">
                <a:latin typeface="Charlemagne Std" panose="04020705060702020204" pitchFamily="82" charset="0"/>
              </a:rPr>
              <a:t>Curvas De Disparo</a:t>
            </a:r>
            <a:endParaRPr lang="es-ES" dirty="0">
              <a:latin typeface="Charlemagne Std" panose="04020705060702020204" pitchFamily="82" charset="0"/>
            </a:endParaRPr>
          </a:p>
        </p:txBody>
      </p:sp>
      <p:sp>
        <p:nvSpPr>
          <p:cNvPr id="3" name="Marcador de contenido 2"/>
          <p:cNvSpPr>
            <a:spLocks noGrp="1"/>
          </p:cNvSpPr>
          <p:nvPr>
            <p:ph idx="1"/>
          </p:nvPr>
        </p:nvSpPr>
        <p:spPr>
          <a:xfrm>
            <a:off x="323528" y="2266109"/>
            <a:ext cx="8686800" cy="3323131"/>
          </a:xfrm>
        </p:spPr>
        <p:txBody>
          <a:bodyPr/>
          <a:lstStyle/>
          <a:p>
            <a:pPr marL="0" indent="0">
              <a:buNone/>
            </a:pPr>
            <a:r>
              <a:rPr lang="es-ES" sz="2000" dirty="0" smtClean="0">
                <a:solidFill>
                  <a:schemeClr val="bg1"/>
                </a:solidFill>
                <a:latin typeface="Chaparral Pro" panose="02060503040505020203" pitchFamily="18" charset="0"/>
              </a:rPr>
              <a:t>Una </a:t>
            </a:r>
            <a:r>
              <a:rPr lang="es-ES" sz="2000" dirty="0">
                <a:solidFill>
                  <a:schemeClr val="bg1"/>
                </a:solidFill>
                <a:latin typeface="Chaparral Pro" panose="02060503040505020203" pitchFamily="18" charset="0"/>
              </a:rPr>
              <a:t>sobrecarga, caracterizada por un incremento paulatino de la corriente por encima de la </a:t>
            </a:r>
            <a:r>
              <a:rPr lang="es-ES" sz="2000" dirty="0" smtClean="0">
                <a:solidFill>
                  <a:schemeClr val="bg1"/>
                </a:solidFill>
                <a:latin typeface="Chaparral Pro" panose="02060503040505020203" pitchFamily="18" charset="0"/>
              </a:rPr>
              <a:t>In, puede </a:t>
            </a:r>
            <a:r>
              <a:rPr lang="es-ES" sz="2000" dirty="0">
                <a:solidFill>
                  <a:schemeClr val="bg1"/>
                </a:solidFill>
                <a:latin typeface="Chaparral Pro" panose="02060503040505020203" pitchFamily="18" charset="0"/>
              </a:rPr>
              <a:t>deberse a una anomalía permanente que se empieza a manifestar (falla de aislación</a:t>
            </a:r>
            <a:r>
              <a:rPr lang="es-ES" sz="2000" dirty="0" smtClean="0">
                <a:solidFill>
                  <a:schemeClr val="bg1"/>
                </a:solidFill>
                <a:latin typeface="Chaparral Pro" panose="02060503040505020203" pitchFamily="18" charset="0"/>
              </a:rPr>
              <a:t>), también </a:t>
            </a:r>
            <a:r>
              <a:rPr lang="es-ES" sz="2000" dirty="0">
                <a:solidFill>
                  <a:schemeClr val="bg1"/>
                </a:solidFill>
                <a:latin typeface="Chaparral Pro" panose="02060503040505020203" pitchFamily="18" charset="0"/>
              </a:rPr>
              <a:t>pueden ser transitorias (por ejemplo, corriente de arranque de motores).</a:t>
            </a:r>
          </a:p>
          <a:p>
            <a:pPr marL="0" indent="0">
              <a:buNone/>
            </a:pPr>
            <a:r>
              <a:rPr lang="es-ES" sz="2000" dirty="0">
                <a:solidFill>
                  <a:schemeClr val="bg1"/>
                </a:solidFill>
                <a:latin typeface="Chaparral Pro" panose="02060503040505020203" pitchFamily="18" charset="0"/>
              </a:rPr>
              <a:t>Tanto cables como receptores están dimensionados para admitir una carga superior a la </a:t>
            </a:r>
            <a:r>
              <a:rPr lang="es-ES" sz="2000" dirty="0" smtClean="0">
                <a:solidFill>
                  <a:schemeClr val="bg1"/>
                </a:solidFill>
                <a:latin typeface="Chaparral Pro" panose="02060503040505020203" pitchFamily="18" charset="0"/>
              </a:rPr>
              <a:t>normal durante </a:t>
            </a:r>
            <a:r>
              <a:rPr lang="es-ES" sz="2000" dirty="0">
                <a:solidFill>
                  <a:schemeClr val="bg1"/>
                </a:solidFill>
                <a:latin typeface="Chaparral Pro" panose="02060503040505020203" pitchFamily="18" charset="0"/>
              </a:rPr>
              <a:t>un tiempo determinado sin poner en riesgo sus características aislantes.</a:t>
            </a:r>
          </a:p>
          <a:p>
            <a:pPr marL="0" indent="0">
              <a:buNone/>
            </a:pPr>
            <a:r>
              <a:rPr lang="es-ES" sz="2000" dirty="0">
                <a:solidFill>
                  <a:schemeClr val="bg1"/>
                </a:solidFill>
                <a:latin typeface="Chaparral Pro" panose="02060503040505020203" pitchFamily="18" charset="0"/>
              </a:rPr>
              <a:t>Cuando la sobrecarga se manifiesta de manera violenta (varias veces la In) de </a:t>
            </a:r>
            <a:r>
              <a:rPr lang="es-ES" sz="2000" dirty="0" smtClean="0">
                <a:solidFill>
                  <a:schemeClr val="bg1"/>
                </a:solidFill>
                <a:latin typeface="Chaparral Pro" panose="02060503040505020203" pitchFamily="18" charset="0"/>
              </a:rPr>
              <a:t>manera instantánea </a:t>
            </a:r>
            <a:r>
              <a:rPr lang="es-ES" sz="2000" dirty="0">
                <a:solidFill>
                  <a:schemeClr val="bg1"/>
                </a:solidFill>
                <a:latin typeface="Chaparral Pro" panose="02060503040505020203" pitchFamily="18" charset="0"/>
              </a:rPr>
              <a:t>estamos frente a un cortocircuito, el cual deberá aislarse rápidamente </a:t>
            </a:r>
            <a:r>
              <a:rPr lang="es-ES" sz="2000" dirty="0" smtClean="0">
                <a:solidFill>
                  <a:schemeClr val="bg1"/>
                </a:solidFill>
                <a:latin typeface="Chaparral Pro" panose="02060503040505020203" pitchFamily="18" charset="0"/>
              </a:rPr>
              <a:t>para salvaguardar </a:t>
            </a:r>
            <a:r>
              <a:rPr lang="es-ES" sz="2000" dirty="0">
                <a:solidFill>
                  <a:schemeClr val="bg1"/>
                </a:solidFill>
                <a:latin typeface="Chaparral Pro" panose="02060503040505020203" pitchFamily="18" charset="0"/>
              </a:rPr>
              <a:t>los bienes.</a:t>
            </a:r>
          </a:p>
        </p:txBody>
      </p:sp>
    </p:spTree>
    <p:extLst>
      <p:ext uri="{BB962C8B-B14F-4D97-AF65-F5344CB8AC3E}">
        <p14:creationId xmlns:p14="http://schemas.microsoft.com/office/powerpoint/2010/main" val="2544598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2" y="0"/>
            <a:ext cx="9146231" cy="6858000"/>
          </a:xfrm>
        </p:spPr>
      </p:pic>
    </p:spTree>
    <p:extLst>
      <p:ext uri="{BB962C8B-B14F-4D97-AF65-F5344CB8AC3E}">
        <p14:creationId xmlns:p14="http://schemas.microsoft.com/office/powerpoint/2010/main" val="1769546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1520" y="188640"/>
            <a:ext cx="8686800" cy="6120680"/>
          </a:xfrm>
        </p:spPr>
        <p:txBody>
          <a:bodyPr/>
          <a:lstStyle/>
          <a:p>
            <a:pPr marL="0" indent="0">
              <a:buNone/>
            </a:pPr>
            <a:r>
              <a:rPr lang="es-ES" sz="2000" dirty="0">
                <a:solidFill>
                  <a:schemeClr val="bg1"/>
                </a:solidFill>
                <a:latin typeface="Cronos" panose="02000503050000020004" pitchFamily="2" charset="0"/>
              </a:rPr>
              <a:t>Un interruptor automático contiene dos protecciones independientes para garantizar</a:t>
            </a:r>
            <a:r>
              <a:rPr lang="es-ES" sz="2000" dirty="0" smtClean="0">
                <a:solidFill>
                  <a:schemeClr val="bg1"/>
                </a:solidFill>
                <a:latin typeface="Cronos" panose="02000503050000020004" pitchFamily="2" charset="0"/>
              </a:rPr>
              <a:t>:</a:t>
            </a:r>
          </a:p>
          <a:p>
            <a:pPr marL="0" indent="0">
              <a:buNone/>
            </a:pPr>
            <a:endParaRPr lang="es-ES" sz="2000" dirty="0">
              <a:solidFill>
                <a:schemeClr val="bg1"/>
              </a:solidFill>
              <a:latin typeface="Cronos" panose="02000503050000020004" pitchFamily="2" charset="0"/>
            </a:endParaRPr>
          </a:p>
          <a:p>
            <a:pPr marL="0" indent="0">
              <a:buNone/>
            </a:pPr>
            <a:r>
              <a:rPr lang="es-ES" sz="2000" dirty="0">
                <a:solidFill>
                  <a:schemeClr val="bg1"/>
                </a:solidFill>
                <a:latin typeface="Cronos" panose="02000503050000020004" pitchFamily="2" charset="0"/>
              </a:rPr>
              <a:t>1- Protección contra sobrecargas: Su característica de disparo es a tiempo dependiente o </a:t>
            </a:r>
            <a:r>
              <a:rPr lang="es-ES" sz="2000" dirty="0" smtClean="0">
                <a:solidFill>
                  <a:schemeClr val="bg1"/>
                </a:solidFill>
                <a:latin typeface="Cronos" panose="02000503050000020004" pitchFamily="2" charset="0"/>
              </a:rPr>
              <a:t>inverso, es </a:t>
            </a:r>
            <a:r>
              <a:rPr lang="es-ES" sz="2000" dirty="0">
                <a:solidFill>
                  <a:schemeClr val="bg1"/>
                </a:solidFill>
                <a:latin typeface="Cronos" panose="02000503050000020004" pitchFamily="2" charset="0"/>
              </a:rPr>
              <a:t>decir que a mayor valor de corriente es menor el tiempo de actuación.</a:t>
            </a:r>
          </a:p>
          <a:p>
            <a:pPr marL="0" indent="0">
              <a:buNone/>
            </a:pPr>
            <a:r>
              <a:rPr lang="es-ES" sz="2000" dirty="0">
                <a:solidFill>
                  <a:schemeClr val="bg1"/>
                </a:solidFill>
                <a:latin typeface="Cronos" panose="02000503050000020004" pitchFamily="2" charset="0"/>
              </a:rPr>
              <a:t>2- Protección contra cortocircuitos: Su característica de disparo es a tiempo independiente, es </a:t>
            </a:r>
            <a:r>
              <a:rPr lang="es-ES" sz="2000" dirty="0" smtClean="0">
                <a:solidFill>
                  <a:schemeClr val="bg1"/>
                </a:solidFill>
                <a:latin typeface="Cronos" panose="02000503050000020004" pitchFamily="2" charset="0"/>
              </a:rPr>
              <a:t>decir que </a:t>
            </a:r>
            <a:r>
              <a:rPr lang="es-ES" sz="2000" dirty="0">
                <a:solidFill>
                  <a:schemeClr val="bg1"/>
                </a:solidFill>
                <a:latin typeface="Cronos" panose="02000503050000020004" pitchFamily="2" charset="0"/>
              </a:rPr>
              <a:t>a partir de cierto valor de corriente de falla la protección actúa, siempre en el mismo tiempo</a:t>
            </a:r>
            <a:r>
              <a:rPr lang="es-ES" sz="2000" dirty="0" smtClean="0">
                <a:solidFill>
                  <a:schemeClr val="bg1"/>
                </a:solidFill>
                <a:latin typeface="Cronos" panose="02000503050000020004" pitchFamily="2" charset="0"/>
              </a:rPr>
              <a:t>.</a:t>
            </a:r>
          </a:p>
          <a:p>
            <a:pPr marL="0" indent="0">
              <a:buNone/>
            </a:pPr>
            <a:endParaRPr lang="es-ES" sz="2000" dirty="0">
              <a:solidFill>
                <a:schemeClr val="bg1"/>
              </a:solidFill>
              <a:latin typeface="Cronos" panose="02000503050000020004" pitchFamily="2" charset="0"/>
            </a:endParaRPr>
          </a:p>
          <a:p>
            <a:pPr marL="0" indent="0">
              <a:buNone/>
            </a:pPr>
            <a:r>
              <a:rPr lang="es-ES" sz="2000" dirty="0">
                <a:solidFill>
                  <a:schemeClr val="bg1"/>
                </a:solidFill>
                <a:latin typeface="Cronos" panose="02000503050000020004" pitchFamily="2" charset="0"/>
              </a:rPr>
              <a:t>Las normas IEC 609 7- y 60898 fijan las características de disparo de las protecciones de </a:t>
            </a:r>
            <a:r>
              <a:rPr lang="es-ES" sz="2000" dirty="0" smtClean="0">
                <a:solidFill>
                  <a:schemeClr val="bg1"/>
                </a:solidFill>
                <a:latin typeface="Cronos" panose="02000503050000020004" pitchFamily="2" charset="0"/>
              </a:rPr>
              <a:t>los interruptores </a:t>
            </a:r>
            <a:r>
              <a:rPr lang="es-ES" sz="2000" dirty="0">
                <a:solidFill>
                  <a:schemeClr val="bg1"/>
                </a:solidFill>
                <a:latin typeface="Cronos" panose="02000503050000020004" pitchFamily="2" charset="0"/>
              </a:rPr>
              <a:t>automáticos</a:t>
            </a:r>
            <a:r>
              <a:rPr lang="es-ES" sz="2000" dirty="0" smtClean="0">
                <a:solidFill>
                  <a:schemeClr val="bg1"/>
                </a:solidFill>
                <a:latin typeface="Cronos" panose="02000503050000020004" pitchFamily="2" charset="0"/>
              </a:rPr>
              <a:t>.</a:t>
            </a:r>
          </a:p>
          <a:p>
            <a:pPr marL="0" indent="0">
              <a:buNone/>
            </a:pPr>
            <a:endParaRPr lang="es-ES" sz="2000" dirty="0">
              <a:solidFill>
                <a:schemeClr val="bg1"/>
              </a:solidFill>
              <a:latin typeface="Cronos" panose="02000503050000020004" pitchFamily="2" charset="0"/>
            </a:endParaRPr>
          </a:p>
          <a:p>
            <a:pPr marL="0" indent="0">
              <a:buNone/>
            </a:pPr>
            <a:r>
              <a:rPr lang="es-ES" sz="2000" dirty="0">
                <a:solidFill>
                  <a:schemeClr val="bg1"/>
                </a:solidFill>
                <a:latin typeface="Cronos" panose="02000503050000020004" pitchFamily="2" charset="0"/>
              </a:rPr>
              <a:t>Curva B: Circuitos resistivos (para influencia de transitorios de arranque) o con gran longitud </a:t>
            </a:r>
            <a:r>
              <a:rPr lang="es-ES" sz="2000" dirty="0" smtClean="0">
                <a:solidFill>
                  <a:schemeClr val="bg1"/>
                </a:solidFill>
                <a:latin typeface="Cronos" panose="02000503050000020004" pitchFamily="2" charset="0"/>
              </a:rPr>
              <a:t>de cables </a:t>
            </a:r>
            <a:r>
              <a:rPr lang="es-ES" sz="2000" dirty="0">
                <a:solidFill>
                  <a:schemeClr val="bg1"/>
                </a:solidFill>
                <a:latin typeface="Cronos" panose="02000503050000020004" pitchFamily="2" charset="0"/>
              </a:rPr>
              <a:t>hasta el receptor.</a:t>
            </a:r>
          </a:p>
          <a:p>
            <a:pPr marL="0" indent="0">
              <a:buNone/>
            </a:pPr>
            <a:r>
              <a:rPr lang="es-ES" sz="2000" dirty="0">
                <a:solidFill>
                  <a:schemeClr val="bg1"/>
                </a:solidFill>
                <a:latin typeface="Cronos" panose="02000503050000020004" pitchFamily="2" charset="0"/>
              </a:rPr>
              <a:t>Curva C: Cargas mixtas y motores normales en categoría AC (protección típica en el </a:t>
            </a:r>
            <a:r>
              <a:rPr lang="es-ES" sz="2000" dirty="0" smtClean="0">
                <a:solidFill>
                  <a:schemeClr val="bg1"/>
                </a:solidFill>
                <a:latin typeface="Cronos" panose="02000503050000020004" pitchFamily="2" charset="0"/>
              </a:rPr>
              <a:t>ámbito residencial</a:t>
            </a:r>
            <a:r>
              <a:rPr lang="es-ES" sz="2000" dirty="0">
                <a:solidFill>
                  <a:schemeClr val="bg1"/>
                </a:solidFill>
                <a:latin typeface="Cronos" panose="02000503050000020004" pitchFamily="2" charset="0"/>
              </a:rPr>
              <a:t>).</a:t>
            </a:r>
          </a:p>
          <a:p>
            <a:pPr marL="0" indent="0">
              <a:buNone/>
            </a:pPr>
            <a:r>
              <a:rPr lang="es-ES" sz="2000" dirty="0">
                <a:solidFill>
                  <a:schemeClr val="bg1"/>
                </a:solidFill>
                <a:latin typeface="Cronos" panose="02000503050000020004" pitchFamily="2" charset="0"/>
              </a:rPr>
              <a:t>Curva D: Circuitos con transitorios fuertes, transformadores, capacitores, etc</a:t>
            </a:r>
            <a:r>
              <a:rPr lang="es-ES" sz="2000" dirty="0" smtClean="0">
                <a:solidFill>
                  <a:schemeClr val="bg1"/>
                </a:solidFill>
                <a:latin typeface="Cronos" panose="02000503050000020004" pitchFamily="2" charset="0"/>
              </a:rPr>
              <a:t>.</a:t>
            </a:r>
            <a:endParaRPr lang="es-ES" sz="2000" dirty="0">
              <a:solidFill>
                <a:schemeClr val="bg1"/>
              </a:solidFill>
              <a:latin typeface="Cronos" panose="02000503050000020004" pitchFamily="2" charset="0"/>
            </a:endParaRPr>
          </a:p>
        </p:txBody>
      </p:sp>
    </p:spTree>
    <p:extLst>
      <p:ext uri="{BB962C8B-B14F-4D97-AF65-F5344CB8AC3E}">
        <p14:creationId xmlns:p14="http://schemas.microsoft.com/office/powerpoint/2010/main" val="433814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693" y="0"/>
            <a:ext cx="9174693" cy="6854546"/>
          </a:xfrm>
        </p:spPr>
      </p:pic>
    </p:spTree>
    <p:extLst>
      <p:ext uri="{BB962C8B-B14F-4D97-AF65-F5344CB8AC3E}">
        <p14:creationId xmlns:p14="http://schemas.microsoft.com/office/powerpoint/2010/main" val="3950749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4755198" cy="6858000"/>
          </a:xfrm>
        </p:spPr>
      </p:pic>
      <p:sp>
        <p:nvSpPr>
          <p:cNvPr id="5" name="CuadroTexto 4"/>
          <p:cNvSpPr txBox="1"/>
          <p:nvPr/>
        </p:nvSpPr>
        <p:spPr>
          <a:xfrm>
            <a:off x="4932040" y="4293096"/>
            <a:ext cx="4032448" cy="1477328"/>
          </a:xfrm>
          <a:prstGeom prst="rect">
            <a:avLst/>
          </a:prstGeom>
          <a:noFill/>
        </p:spPr>
        <p:txBody>
          <a:bodyPr wrap="square" rtlCol="0">
            <a:spAutoFit/>
          </a:bodyPr>
          <a:lstStyle/>
          <a:p>
            <a:r>
              <a:rPr lang="es-ES" dirty="0" smtClean="0">
                <a:solidFill>
                  <a:schemeClr val="bg1"/>
                </a:solidFill>
                <a:latin typeface="Chaparral Pro" panose="02060503040505020203" pitchFamily="18" charset="0"/>
              </a:rPr>
              <a:t>Protegen líneas y receptores en general.</a:t>
            </a:r>
          </a:p>
          <a:p>
            <a:r>
              <a:rPr lang="es-ES" dirty="0" smtClean="0">
                <a:solidFill>
                  <a:schemeClr val="bg1"/>
                </a:solidFill>
                <a:latin typeface="Chaparral Pro" panose="02060503040505020203" pitchFamily="18" charset="0"/>
              </a:rPr>
              <a:t>Son los reyes indiscutibles en los circuitos de las instalaciones eléctricas de</a:t>
            </a:r>
          </a:p>
          <a:p>
            <a:r>
              <a:rPr lang="es-ES" dirty="0" smtClean="0">
                <a:solidFill>
                  <a:schemeClr val="bg1"/>
                </a:solidFill>
                <a:latin typeface="Chaparral Pro" panose="02060503040505020203" pitchFamily="18" charset="0"/>
              </a:rPr>
              <a:t>Interior en BT, de uso doméstico </a:t>
            </a:r>
            <a:r>
              <a:rPr lang="es-ES" dirty="0" err="1" smtClean="0">
                <a:solidFill>
                  <a:schemeClr val="bg1"/>
                </a:solidFill>
                <a:latin typeface="Chaparral Pro" panose="02060503040505020203" pitchFamily="18" charset="0"/>
              </a:rPr>
              <a:t>ó</a:t>
            </a:r>
            <a:r>
              <a:rPr lang="es-ES" dirty="0" smtClean="0">
                <a:solidFill>
                  <a:schemeClr val="bg1"/>
                </a:solidFill>
                <a:latin typeface="Chaparral Pro" panose="02060503040505020203" pitchFamily="18" charset="0"/>
              </a:rPr>
              <a:t> análogo.</a:t>
            </a:r>
            <a:endParaRPr lang="es-ES" dirty="0">
              <a:solidFill>
                <a:schemeClr val="bg1"/>
              </a:solidFill>
              <a:latin typeface="Chaparral Pro" panose="02060503040505020203" pitchFamily="18" charset="0"/>
            </a:endParaRPr>
          </a:p>
        </p:txBody>
      </p:sp>
      <p:sp>
        <p:nvSpPr>
          <p:cNvPr id="6" name="CuadroTexto 5"/>
          <p:cNvSpPr txBox="1"/>
          <p:nvPr/>
        </p:nvSpPr>
        <p:spPr>
          <a:xfrm>
            <a:off x="5148064" y="980728"/>
            <a:ext cx="3600400" cy="1477328"/>
          </a:xfrm>
          <a:prstGeom prst="rect">
            <a:avLst/>
          </a:prstGeom>
          <a:noFill/>
        </p:spPr>
        <p:txBody>
          <a:bodyPr wrap="square" rtlCol="0">
            <a:spAutoFit/>
          </a:bodyPr>
          <a:lstStyle/>
          <a:p>
            <a:r>
              <a:rPr lang="es-ES_tradnl" b="1" dirty="0" smtClean="0">
                <a:solidFill>
                  <a:schemeClr val="bg1"/>
                </a:solidFill>
                <a:latin typeface="Chaparral Pro" panose="02060503040505020203" pitchFamily="18" charset="0"/>
              </a:rPr>
              <a:t>CURVA DE DISPARO TIPO C</a:t>
            </a:r>
          </a:p>
          <a:p>
            <a:endParaRPr lang="es-ES_tradnl" dirty="0">
              <a:solidFill>
                <a:schemeClr val="bg1"/>
              </a:solidFill>
              <a:latin typeface="Chaparral Pro" panose="02060503040505020203" pitchFamily="18" charset="0"/>
            </a:endParaRPr>
          </a:p>
          <a:p>
            <a:pPr algn="ctr"/>
            <a:r>
              <a:rPr lang="es-ES_tradnl" dirty="0" smtClean="0">
                <a:solidFill>
                  <a:schemeClr val="bg1"/>
                </a:solidFill>
                <a:latin typeface="Chaparral Pro" panose="02060503040505020203" pitchFamily="18" charset="0"/>
              </a:rPr>
              <a:t>1,13 I</a:t>
            </a:r>
            <a:r>
              <a:rPr lang="es-ES_tradnl" sz="1400" dirty="0" smtClean="0">
                <a:solidFill>
                  <a:schemeClr val="bg1"/>
                </a:solidFill>
                <a:latin typeface="Chaparral Pro" panose="02060503040505020203" pitchFamily="18" charset="0"/>
              </a:rPr>
              <a:t>n</a:t>
            </a:r>
            <a:r>
              <a:rPr lang="es-ES_tradnl" sz="1200" dirty="0" smtClean="0">
                <a:solidFill>
                  <a:schemeClr val="bg1"/>
                </a:solidFill>
                <a:latin typeface="Chaparral Pro" panose="02060503040505020203" pitchFamily="18" charset="0"/>
              </a:rPr>
              <a:t> </a:t>
            </a:r>
            <a:r>
              <a:rPr lang="es-ES_tradnl" dirty="0" smtClean="0">
                <a:solidFill>
                  <a:schemeClr val="bg1"/>
                </a:solidFill>
                <a:latin typeface="Chaparral Pro" panose="02060503040505020203" pitchFamily="18" charset="0"/>
              </a:rPr>
              <a:t>≤ I</a:t>
            </a:r>
            <a:r>
              <a:rPr lang="es-ES_tradnl" sz="1400" dirty="0" smtClean="0">
                <a:solidFill>
                  <a:schemeClr val="bg1"/>
                </a:solidFill>
                <a:latin typeface="Chaparral Pro" panose="02060503040505020203" pitchFamily="18" charset="0"/>
              </a:rPr>
              <a:t>r </a:t>
            </a:r>
            <a:r>
              <a:rPr lang="es-ES_tradnl" dirty="0" smtClean="0">
                <a:solidFill>
                  <a:schemeClr val="bg1"/>
                </a:solidFill>
                <a:latin typeface="Chaparral Pro" panose="02060503040505020203" pitchFamily="18" charset="0"/>
              </a:rPr>
              <a:t>≤ 1,45 I</a:t>
            </a:r>
            <a:r>
              <a:rPr lang="es-ES_tradnl" sz="1400" dirty="0" smtClean="0">
                <a:solidFill>
                  <a:schemeClr val="bg1"/>
                </a:solidFill>
                <a:latin typeface="Chaparral Pro" panose="02060503040505020203" pitchFamily="18" charset="0"/>
              </a:rPr>
              <a:t>n</a:t>
            </a:r>
            <a:endParaRPr lang="es-ES_tradnl" sz="2800" dirty="0" smtClean="0">
              <a:solidFill>
                <a:schemeClr val="bg1"/>
              </a:solidFill>
              <a:latin typeface="Chaparral Pro" panose="02060503040505020203" pitchFamily="18" charset="0"/>
            </a:endParaRPr>
          </a:p>
          <a:p>
            <a:pPr algn="ctr"/>
            <a:endParaRPr lang="es-ES_tradnl" dirty="0">
              <a:solidFill>
                <a:schemeClr val="bg1"/>
              </a:solidFill>
              <a:latin typeface="Chaparral Pro" panose="02060503040505020203" pitchFamily="18" charset="0"/>
            </a:endParaRPr>
          </a:p>
          <a:p>
            <a:pPr algn="ctr"/>
            <a:r>
              <a:rPr lang="es-ES_tradnl" dirty="0" smtClean="0">
                <a:solidFill>
                  <a:schemeClr val="bg1"/>
                </a:solidFill>
                <a:latin typeface="Chaparral Pro" panose="02060503040505020203" pitchFamily="18" charset="0"/>
              </a:rPr>
              <a:t>5I</a:t>
            </a:r>
            <a:r>
              <a:rPr lang="es-ES_tradnl" sz="1400" dirty="0" smtClean="0">
                <a:solidFill>
                  <a:schemeClr val="bg1"/>
                </a:solidFill>
                <a:latin typeface="Chaparral Pro" panose="02060503040505020203" pitchFamily="18" charset="0"/>
              </a:rPr>
              <a:t>n</a:t>
            </a:r>
            <a:r>
              <a:rPr lang="es-ES_tradnl" dirty="0" smtClean="0">
                <a:solidFill>
                  <a:schemeClr val="bg1"/>
                </a:solidFill>
                <a:latin typeface="Chaparral Pro" panose="02060503040505020203" pitchFamily="18" charset="0"/>
              </a:rPr>
              <a:t> </a:t>
            </a:r>
            <a:r>
              <a:rPr lang="es-ES_tradnl" dirty="0">
                <a:solidFill>
                  <a:schemeClr val="bg1"/>
                </a:solidFill>
                <a:latin typeface="Chaparral Pro" panose="02060503040505020203" pitchFamily="18" charset="0"/>
              </a:rPr>
              <a:t>≤ </a:t>
            </a:r>
            <a:r>
              <a:rPr lang="es-ES_tradnl" dirty="0" err="1" smtClean="0">
                <a:solidFill>
                  <a:schemeClr val="bg1"/>
                </a:solidFill>
                <a:latin typeface="Chaparral Pro" panose="02060503040505020203" pitchFamily="18" charset="0"/>
              </a:rPr>
              <a:t>I</a:t>
            </a:r>
            <a:r>
              <a:rPr lang="es-ES_tradnl" sz="1400" dirty="0" err="1" smtClean="0">
                <a:solidFill>
                  <a:schemeClr val="bg1"/>
                </a:solidFill>
                <a:latin typeface="Chaparral Pro" panose="02060503040505020203" pitchFamily="18" charset="0"/>
              </a:rPr>
              <a:t>m</a:t>
            </a:r>
            <a:r>
              <a:rPr lang="es-ES_tradnl" dirty="0">
                <a:solidFill>
                  <a:schemeClr val="bg1"/>
                </a:solidFill>
                <a:latin typeface="Chaparral Pro" panose="02060503040505020203" pitchFamily="18" charset="0"/>
              </a:rPr>
              <a:t> ≤ </a:t>
            </a:r>
            <a:r>
              <a:rPr lang="es-ES_tradnl" dirty="0" smtClean="0">
                <a:solidFill>
                  <a:schemeClr val="bg1"/>
                </a:solidFill>
                <a:latin typeface="Chaparral Pro" panose="02060503040505020203" pitchFamily="18" charset="0"/>
              </a:rPr>
              <a:t>10I</a:t>
            </a:r>
            <a:r>
              <a:rPr lang="es-ES_tradnl" sz="1400" dirty="0" smtClean="0">
                <a:solidFill>
                  <a:schemeClr val="bg1"/>
                </a:solidFill>
                <a:latin typeface="Chaparral Pro" panose="02060503040505020203" pitchFamily="18" charset="0"/>
              </a:rPr>
              <a:t>n</a:t>
            </a:r>
            <a:endParaRPr lang="es-ES" dirty="0">
              <a:solidFill>
                <a:schemeClr val="bg1"/>
              </a:solidFill>
              <a:latin typeface="Chaparral Pro" panose="02060503040505020203" pitchFamily="18" charset="0"/>
            </a:endParaRPr>
          </a:p>
        </p:txBody>
      </p:sp>
    </p:spTree>
    <p:extLst>
      <p:ext uri="{BB962C8B-B14F-4D97-AF65-F5344CB8AC3E}">
        <p14:creationId xmlns:p14="http://schemas.microsoft.com/office/powerpoint/2010/main" val="2691934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80" y="-14778"/>
            <a:ext cx="4677188" cy="6872777"/>
          </a:xfrm>
        </p:spPr>
      </p:pic>
      <p:sp>
        <p:nvSpPr>
          <p:cNvPr id="5" name="CuadroTexto 4"/>
          <p:cNvSpPr txBox="1"/>
          <p:nvPr/>
        </p:nvSpPr>
        <p:spPr>
          <a:xfrm>
            <a:off x="5364088" y="4581128"/>
            <a:ext cx="3600400" cy="1200329"/>
          </a:xfrm>
          <a:prstGeom prst="rect">
            <a:avLst/>
          </a:prstGeom>
          <a:noFill/>
        </p:spPr>
        <p:txBody>
          <a:bodyPr wrap="square" rtlCol="0">
            <a:spAutoFit/>
          </a:bodyPr>
          <a:lstStyle/>
          <a:p>
            <a:r>
              <a:rPr lang="es-ES" dirty="0" smtClean="0">
                <a:solidFill>
                  <a:schemeClr val="bg1"/>
                </a:solidFill>
                <a:latin typeface="Chaparral Pro" panose="02060503040505020203" pitchFamily="18" charset="0"/>
              </a:rPr>
              <a:t>Protegen receptores con fuertes puntas de corriente de arranque, como motores, transformadores y algunos receptores electrónicos.</a:t>
            </a:r>
            <a:endParaRPr lang="es-ES" dirty="0">
              <a:solidFill>
                <a:schemeClr val="bg1"/>
              </a:solidFill>
              <a:latin typeface="Chaparral Pro" panose="02060503040505020203" pitchFamily="18" charset="0"/>
            </a:endParaRPr>
          </a:p>
        </p:txBody>
      </p:sp>
      <p:sp>
        <p:nvSpPr>
          <p:cNvPr id="6" name="CuadroTexto 5"/>
          <p:cNvSpPr txBox="1"/>
          <p:nvPr/>
        </p:nvSpPr>
        <p:spPr>
          <a:xfrm>
            <a:off x="5364088" y="908720"/>
            <a:ext cx="3600400" cy="1477328"/>
          </a:xfrm>
          <a:prstGeom prst="rect">
            <a:avLst/>
          </a:prstGeom>
          <a:noFill/>
        </p:spPr>
        <p:txBody>
          <a:bodyPr wrap="square" rtlCol="0">
            <a:spAutoFit/>
          </a:bodyPr>
          <a:lstStyle/>
          <a:p>
            <a:r>
              <a:rPr lang="es-ES_tradnl" b="1" dirty="0" smtClean="0">
                <a:solidFill>
                  <a:schemeClr val="bg1"/>
                </a:solidFill>
                <a:latin typeface="Chaparral Pro" panose="02060503040505020203" pitchFamily="18" charset="0"/>
              </a:rPr>
              <a:t>CURVA DE DISPARO TIPO D</a:t>
            </a:r>
          </a:p>
          <a:p>
            <a:endParaRPr lang="es-ES_tradnl" dirty="0">
              <a:solidFill>
                <a:schemeClr val="bg1"/>
              </a:solidFill>
              <a:latin typeface="Chaparral Pro" panose="02060503040505020203" pitchFamily="18" charset="0"/>
            </a:endParaRPr>
          </a:p>
          <a:p>
            <a:pPr algn="ctr"/>
            <a:r>
              <a:rPr lang="es-ES_tradnl" dirty="0" smtClean="0">
                <a:solidFill>
                  <a:schemeClr val="bg1"/>
                </a:solidFill>
                <a:latin typeface="Chaparral Pro" panose="02060503040505020203" pitchFamily="18" charset="0"/>
              </a:rPr>
              <a:t>1,13 I</a:t>
            </a:r>
            <a:r>
              <a:rPr lang="es-ES_tradnl" sz="1400" dirty="0" smtClean="0">
                <a:solidFill>
                  <a:schemeClr val="bg1"/>
                </a:solidFill>
                <a:latin typeface="Chaparral Pro" panose="02060503040505020203" pitchFamily="18" charset="0"/>
              </a:rPr>
              <a:t>n</a:t>
            </a:r>
            <a:r>
              <a:rPr lang="es-ES_tradnl" sz="1200" dirty="0" smtClean="0">
                <a:solidFill>
                  <a:schemeClr val="bg1"/>
                </a:solidFill>
                <a:latin typeface="Chaparral Pro" panose="02060503040505020203" pitchFamily="18" charset="0"/>
              </a:rPr>
              <a:t> </a:t>
            </a:r>
            <a:r>
              <a:rPr lang="es-ES_tradnl" dirty="0" smtClean="0">
                <a:solidFill>
                  <a:schemeClr val="bg1"/>
                </a:solidFill>
                <a:latin typeface="Chaparral Pro" panose="02060503040505020203" pitchFamily="18" charset="0"/>
              </a:rPr>
              <a:t>≤ I</a:t>
            </a:r>
            <a:r>
              <a:rPr lang="es-ES_tradnl" sz="1400" dirty="0" smtClean="0">
                <a:solidFill>
                  <a:schemeClr val="bg1"/>
                </a:solidFill>
                <a:latin typeface="Chaparral Pro" panose="02060503040505020203" pitchFamily="18" charset="0"/>
              </a:rPr>
              <a:t>r </a:t>
            </a:r>
            <a:r>
              <a:rPr lang="es-ES_tradnl" dirty="0" smtClean="0">
                <a:solidFill>
                  <a:schemeClr val="bg1"/>
                </a:solidFill>
                <a:latin typeface="Chaparral Pro" panose="02060503040505020203" pitchFamily="18" charset="0"/>
              </a:rPr>
              <a:t>≤ 1,45 I</a:t>
            </a:r>
            <a:r>
              <a:rPr lang="es-ES_tradnl" sz="1400" dirty="0" smtClean="0">
                <a:solidFill>
                  <a:schemeClr val="bg1"/>
                </a:solidFill>
                <a:latin typeface="Chaparral Pro" panose="02060503040505020203" pitchFamily="18" charset="0"/>
              </a:rPr>
              <a:t>n</a:t>
            </a:r>
            <a:endParaRPr lang="es-ES_tradnl" sz="2800" dirty="0" smtClean="0">
              <a:solidFill>
                <a:schemeClr val="bg1"/>
              </a:solidFill>
              <a:latin typeface="Chaparral Pro" panose="02060503040505020203" pitchFamily="18" charset="0"/>
            </a:endParaRPr>
          </a:p>
          <a:p>
            <a:pPr algn="ctr"/>
            <a:endParaRPr lang="es-ES_tradnl" dirty="0">
              <a:solidFill>
                <a:schemeClr val="bg1"/>
              </a:solidFill>
              <a:latin typeface="Chaparral Pro" panose="02060503040505020203" pitchFamily="18" charset="0"/>
            </a:endParaRPr>
          </a:p>
          <a:p>
            <a:pPr algn="ctr"/>
            <a:r>
              <a:rPr lang="es-ES_tradnl" dirty="0" smtClean="0">
                <a:solidFill>
                  <a:schemeClr val="bg1"/>
                </a:solidFill>
                <a:latin typeface="Chaparral Pro" panose="02060503040505020203" pitchFamily="18" charset="0"/>
              </a:rPr>
              <a:t>10I</a:t>
            </a:r>
            <a:r>
              <a:rPr lang="es-ES_tradnl" sz="1400" dirty="0" smtClean="0">
                <a:solidFill>
                  <a:schemeClr val="bg1"/>
                </a:solidFill>
                <a:latin typeface="Chaparral Pro" panose="02060503040505020203" pitchFamily="18" charset="0"/>
              </a:rPr>
              <a:t>n</a:t>
            </a:r>
            <a:r>
              <a:rPr lang="es-ES_tradnl" dirty="0" smtClean="0">
                <a:solidFill>
                  <a:schemeClr val="bg1"/>
                </a:solidFill>
                <a:latin typeface="Chaparral Pro" panose="02060503040505020203" pitchFamily="18" charset="0"/>
              </a:rPr>
              <a:t> </a:t>
            </a:r>
            <a:r>
              <a:rPr lang="es-ES_tradnl" dirty="0">
                <a:solidFill>
                  <a:schemeClr val="bg1"/>
                </a:solidFill>
                <a:latin typeface="Chaparral Pro" panose="02060503040505020203" pitchFamily="18" charset="0"/>
              </a:rPr>
              <a:t>≤ </a:t>
            </a:r>
            <a:r>
              <a:rPr lang="es-ES_tradnl" dirty="0" err="1" smtClean="0">
                <a:solidFill>
                  <a:schemeClr val="bg1"/>
                </a:solidFill>
                <a:latin typeface="Chaparral Pro" panose="02060503040505020203" pitchFamily="18" charset="0"/>
              </a:rPr>
              <a:t>I</a:t>
            </a:r>
            <a:r>
              <a:rPr lang="es-ES_tradnl" sz="1400" dirty="0" err="1" smtClean="0">
                <a:solidFill>
                  <a:schemeClr val="bg1"/>
                </a:solidFill>
                <a:latin typeface="Chaparral Pro" panose="02060503040505020203" pitchFamily="18" charset="0"/>
              </a:rPr>
              <a:t>m</a:t>
            </a:r>
            <a:r>
              <a:rPr lang="es-ES_tradnl" dirty="0">
                <a:solidFill>
                  <a:schemeClr val="bg1"/>
                </a:solidFill>
                <a:latin typeface="Chaparral Pro" panose="02060503040505020203" pitchFamily="18" charset="0"/>
              </a:rPr>
              <a:t> ≤ </a:t>
            </a:r>
            <a:r>
              <a:rPr lang="es-ES_tradnl" dirty="0" smtClean="0">
                <a:solidFill>
                  <a:schemeClr val="bg1"/>
                </a:solidFill>
                <a:latin typeface="Chaparral Pro" panose="02060503040505020203" pitchFamily="18" charset="0"/>
              </a:rPr>
              <a:t>20I</a:t>
            </a:r>
            <a:r>
              <a:rPr lang="es-ES_tradnl" sz="1400" dirty="0" smtClean="0">
                <a:solidFill>
                  <a:schemeClr val="bg1"/>
                </a:solidFill>
                <a:latin typeface="Chaparral Pro" panose="02060503040505020203" pitchFamily="18" charset="0"/>
              </a:rPr>
              <a:t>n</a:t>
            </a:r>
            <a:endParaRPr lang="es-ES" dirty="0">
              <a:solidFill>
                <a:schemeClr val="bg1"/>
              </a:solidFill>
              <a:latin typeface="Chaparral Pro" panose="02060503040505020203" pitchFamily="18" charset="0"/>
            </a:endParaRPr>
          </a:p>
        </p:txBody>
      </p:sp>
    </p:spTree>
    <p:extLst>
      <p:ext uri="{BB962C8B-B14F-4D97-AF65-F5344CB8AC3E}">
        <p14:creationId xmlns:p14="http://schemas.microsoft.com/office/powerpoint/2010/main" val="3005077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78" y="0"/>
            <a:ext cx="9138122" cy="6858000"/>
          </a:xfrm>
        </p:spPr>
      </p:pic>
    </p:spTree>
    <p:extLst>
      <p:ext uri="{BB962C8B-B14F-4D97-AF65-F5344CB8AC3E}">
        <p14:creationId xmlns:p14="http://schemas.microsoft.com/office/powerpoint/2010/main" val="1811401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838582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600" y="548680"/>
            <a:ext cx="8686800" cy="1127720"/>
          </a:xfrm>
        </p:spPr>
        <p:txBody>
          <a:bodyPr/>
          <a:lstStyle/>
          <a:p>
            <a:r>
              <a:rPr lang="es-ES" dirty="0" smtClean="0">
                <a:latin typeface="Charlemagne Std" panose="04020705060702020204" pitchFamily="82" charset="0"/>
              </a:rPr>
              <a:t>Interruptores Magnéticos Y Térmicos</a:t>
            </a:r>
            <a:endParaRPr lang="es-ES" dirty="0">
              <a:latin typeface="Charlemagne Std" panose="04020705060702020204" pitchFamily="82" charset="0"/>
            </a:endParaRPr>
          </a:p>
        </p:txBody>
      </p:sp>
      <p:sp>
        <p:nvSpPr>
          <p:cNvPr id="3" name="Marcador de contenido 2"/>
          <p:cNvSpPr>
            <a:spLocks noGrp="1"/>
          </p:cNvSpPr>
          <p:nvPr>
            <p:ph idx="1"/>
          </p:nvPr>
        </p:nvSpPr>
        <p:spPr>
          <a:xfrm>
            <a:off x="228600" y="2286000"/>
            <a:ext cx="8686800" cy="4572000"/>
          </a:xfrm>
        </p:spPr>
        <p:txBody>
          <a:bodyPr/>
          <a:lstStyle/>
          <a:p>
            <a:pPr>
              <a:buFont typeface="Wingdings" panose="05000000000000000000" pitchFamily="2" charset="2"/>
              <a:buChar char="¬"/>
            </a:pPr>
            <a:r>
              <a:rPr lang="es-ES" sz="2000" dirty="0">
                <a:solidFill>
                  <a:schemeClr val="bg1"/>
                </a:solidFill>
                <a:latin typeface="Cronos" panose="02000503050000020004" pitchFamily="2" charset="0"/>
              </a:rPr>
              <a:t>Elemento de disparo térmico: es un relé térmico que se encarga de actuar cuando se produce </a:t>
            </a:r>
            <a:r>
              <a:rPr lang="es-ES" sz="2000" dirty="0" smtClean="0">
                <a:solidFill>
                  <a:schemeClr val="bg1"/>
                </a:solidFill>
                <a:latin typeface="Cronos" panose="02000503050000020004" pitchFamily="2" charset="0"/>
              </a:rPr>
              <a:t>una sobrecarga</a:t>
            </a:r>
            <a:r>
              <a:rPr lang="es-ES" sz="2000" dirty="0">
                <a:solidFill>
                  <a:schemeClr val="bg1"/>
                </a:solidFill>
                <a:latin typeface="Cronos" panose="02000503050000020004" pitchFamily="2" charset="0"/>
              </a:rPr>
              <a:t>. Se trata de una lámina bimetálica donde los respectivos metales tienen </a:t>
            </a:r>
            <a:r>
              <a:rPr lang="es-ES" sz="2000" dirty="0" smtClean="0">
                <a:solidFill>
                  <a:schemeClr val="bg1"/>
                </a:solidFill>
                <a:latin typeface="Cronos" panose="02000503050000020004" pitchFamily="2" charset="0"/>
              </a:rPr>
              <a:t>distintos coeficientes </a:t>
            </a:r>
            <a:r>
              <a:rPr lang="es-ES" sz="2000" dirty="0">
                <a:solidFill>
                  <a:schemeClr val="bg1"/>
                </a:solidFill>
                <a:latin typeface="Cronos" panose="02000503050000020004" pitchFamily="2" charset="0"/>
              </a:rPr>
              <a:t>de dilatación. Al atravesarlos una </a:t>
            </a:r>
            <a:r>
              <a:rPr lang="es-ES" sz="2000" dirty="0" err="1" smtClean="0">
                <a:solidFill>
                  <a:schemeClr val="bg1"/>
                </a:solidFill>
                <a:latin typeface="Cronos" panose="02000503050000020004" pitchFamily="2" charset="0"/>
              </a:rPr>
              <a:t>sobrecorriente</a:t>
            </a:r>
            <a:r>
              <a:rPr lang="es-ES" sz="2000" dirty="0" smtClean="0">
                <a:solidFill>
                  <a:schemeClr val="bg1"/>
                </a:solidFill>
                <a:latin typeface="Cronos" panose="02000503050000020004" pitchFamily="2" charset="0"/>
              </a:rPr>
              <a:t>, </a:t>
            </a:r>
            <a:r>
              <a:rPr lang="es-ES" sz="2000" dirty="0">
                <a:solidFill>
                  <a:schemeClr val="bg1"/>
                </a:solidFill>
                <a:latin typeface="Cronos" panose="02000503050000020004" pitchFamily="2" charset="0"/>
              </a:rPr>
              <a:t>se alargan uno más que otro con la </a:t>
            </a:r>
            <a:r>
              <a:rPr lang="es-ES" sz="2000" dirty="0" smtClean="0">
                <a:solidFill>
                  <a:schemeClr val="bg1"/>
                </a:solidFill>
                <a:latin typeface="Cronos" panose="02000503050000020004" pitchFamily="2" charset="0"/>
              </a:rPr>
              <a:t>que al </a:t>
            </a:r>
            <a:r>
              <a:rPr lang="es-ES" sz="2000" dirty="0">
                <a:solidFill>
                  <a:schemeClr val="bg1"/>
                </a:solidFill>
                <a:latin typeface="Cronos" panose="02000503050000020004" pitchFamily="2" charset="0"/>
              </a:rPr>
              <a:t>final la lámina se dobla, produciendo una fuerza sobre un resorte que dispara el </a:t>
            </a:r>
            <a:r>
              <a:rPr lang="es-ES" sz="2000" dirty="0" smtClean="0">
                <a:solidFill>
                  <a:schemeClr val="bg1"/>
                </a:solidFill>
                <a:latin typeface="Cronos" panose="02000503050000020004" pitchFamily="2" charset="0"/>
              </a:rPr>
              <a:t>interruptor.</a:t>
            </a:r>
          </a:p>
          <a:p>
            <a:pPr marL="0" indent="0">
              <a:buNone/>
            </a:pPr>
            <a:endParaRPr lang="es-ES_tradnl" sz="2000" dirty="0">
              <a:solidFill>
                <a:schemeClr val="bg1"/>
              </a:solidFill>
              <a:latin typeface="Cronos" panose="02000503050000020004" pitchFamily="2" charset="0"/>
            </a:endParaRPr>
          </a:p>
          <a:p>
            <a:pPr marL="0" indent="0">
              <a:buNone/>
            </a:pPr>
            <a:endParaRPr lang="es-ES" sz="2000" dirty="0" smtClean="0">
              <a:solidFill>
                <a:schemeClr val="bg1"/>
              </a:solidFill>
              <a:latin typeface="Cronos" panose="02000503050000020004" pitchFamily="2" charset="0"/>
            </a:endParaRPr>
          </a:p>
          <a:p>
            <a:pPr>
              <a:buFont typeface="Wingdings" panose="05000000000000000000" pitchFamily="2" charset="2"/>
              <a:buChar char="¬"/>
            </a:pPr>
            <a:r>
              <a:rPr lang="es-ES" sz="2000" dirty="0" smtClean="0">
                <a:solidFill>
                  <a:schemeClr val="bg1"/>
                </a:solidFill>
                <a:latin typeface="Cronos" panose="02000503050000020004" pitchFamily="2" charset="0"/>
              </a:rPr>
              <a:t>Elemento </a:t>
            </a:r>
            <a:r>
              <a:rPr lang="es-ES" sz="2000" dirty="0">
                <a:solidFill>
                  <a:schemeClr val="bg1"/>
                </a:solidFill>
                <a:latin typeface="Cronos" panose="02000503050000020004" pitchFamily="2" charset="0"/>
              </a:rPr>
              <a:t>de disparo magnético: es una bobina por la que circula la corriente a controlar. Cuando </a:t>
            </a:r>
            <a:r>
              <a:rPr lang="es-ES" sz="2000" dirty="0" smtClean="0">
                <a:solidFill>
                  <a:schemeClr val="bg1"/>
                </a:solidFill>
                <a:latin typeface="Cronos" panose="02000503050000020004" pitchFamily="2" charset="0"/>
              </a:rPr>
              <a:t>la corriente </a:t>
            </a:r>
            <a:r>
              <a:rPr lang="es-ES" sz="2000" dirty="0">
                <a:solidFill>
                  <a:schemeClr val="bg1"/>
                </a:solidFill>
                <a:latin typeface="Cronos" panose="02000503050000020004" pitchFamily="2" charset="0"/>
              </a:rPr>
              <a:t>alcanza un determinado múltiplo de la intensidad nominal la bobina “atrae” a una </a:t>
            </a:r>
            <a:r>
              <a:rPr lang="es-ES" sz="2000" dirty="0" smtClean="0">
                <a:solidFill>
                  <a:schemeClr val="bg1"/>
                </a:solidFill>
                <a:latin typeface="Cronos" panose="02000503050000020004" pitchFamily="2" charset="0"/>
              </a:rPr>
              <a:t>pieza metálica </a:t>
            </a:r>
            <a:r>
              <a:rPr lang="es-ES" sz="2000" dirty="0">
                <a:solidFill>
                  <a:schemeClr val="bg1"/>
                </a:solidFill>
                <a:latin typeface="Cronos" panose="02000503050000020004" pitchFamily="2" charset="0"/>
              </a:rPr>
              <a:t>cuyo movimiento provoca el disparo de la protección. Su misión es la protección </a:t>
            </a:r>
            <a:r>
              <a:rPr lang="es-ES" sz="2000" dirty="0" smtClean="0">
                <a:solidFill>
                  <a:schemeClr val="bg1"/>
                </a:solidFill>
                <a:latin typeface="Cronos" panose="02000503050000020004" pitchFamily="2" charset="0"/>
              </a:rPr>
              <a:t>contra cortocircuitos</a:t>
            </a:r>
            <a:r>
              <a:rPr lang="es-ES" sz="2000" dirty="0">
                <a:solidFill>
                  <a:schemeClr val="bg1"/>
                </a:solidFill>
                <a:latin typeface="Cronos" panose="02000503050000020004" pitchFamily="2" charset="0"/>
              </a:rPr>
              <a:t>.</a:t>
            </a:r>
          </a:p>
        </p:txBody>
      </p:sp>
    </p:spTree>
    <p:extLst>
      <p:ext uri="{BB962C8B-B14F-4D97-AF65-F5344CB8AC3E}">
        <p14:creationId xmlns:p14="http://schemas.microsoft.com/office/powerpoint/2010/main" val="1313285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49" y="0"/>
            <a:ext cx="9163049" cy="6858000"/>
          </a:xfrm>
        </p:spPr>
      </p:pic>
    </p:spTree>
    <p:extLst>
      <p:ext uri="{BB962C8B-B14F-4D97-AF65-F5344CB8AC3E}">
        <p14:creationId xmlns:p14="http://schemas.microsoft.com/office/powerpoint/2010/main" val="1950568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4000" cy="6858000"/>
          </a:xfrm>
        </p:spPr>
      </p:pic>
    </p:spTree>
    <p:extLst>
      <p:ext uri="{BB962C8B-B14F-4D97-AF65-F5344CB8AC3E}">
        <p14:creationId xmlns:p14="http://schemas.microsoft.com/office/powerpoint/2010/main" val="1638727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764704"/>
            <a:ext cx="8686800" cy="1800200"/>
          </a:xfrm>
        </p:spPr>
        <p:txBody>
          <a:bodyPr/>
          <a:lstStyle/>
          <a:p>
            <a:r>
              <a:rPr lang="es-ES_tradnl" sz="3600" dirty="0" smtClean="0">
                <a:latin typeface="Charlemagne Std" pitchFamily="82" charset="0"/>
              </a:rPr>
              <a:t>Abreviaturas  Para La Designación De</a:t>
            </a:r>
            <a:br>
              <a:rPr lang="es-ES_tradnl" sz="3600" dirty="0" smtClean="0">
                <a:latin typeface="Charlemagne Std" pitchFamily="82" charset="0"/>
              </a:rPr>
            </a:br>
            <a:r>
              <a:rPr lang="es-ES_tradnl" sz="3600" dirty="0" smtClean="0">
                <a:latin typeface="Charlemagne Std" pitchFamily="82" charset="0"/>
              </a:rPr>
              <a:t>Interruptores Automáticos</a:t>
            </a:r>
            <a:endParaRPr lang="es-ES_tradnl" dirty="0">
              <a:latin typeface="Charlemagne Std" pitchFamily="82" charset="0"/>
            </a:endParaRPr>
          </a:p>
        </p:txBody>
      </p:sp>
      <p:sp>
        <p:nvSpPr>
          <p:cNvPr id="3" name="2 Marcador de contenido"/>
          <p:cNvSpPr>
            <a:spLocks noGrp="1"/>
          </p:cNvSpPr>
          <p:nvPr>
            <p:ph idx="1"/>
          </p:nvPr>
        </p:nvSpPr>
        <p:spPr>
          <a:xfrm>
            <a:off x="251520" y="2564904"/>
            <a:ext cx="8686800" cy="4073195"/>
          </a:xfrm>
        </p:spPr>
        <p:txBody>
          <a:bodyPr/>
          <a:lstStyle/>
          <a:p>
            <a:pPr>
              <a:buFont typeface="Wingdings 2" pitchFamily="18" charset="2"/>
              <a:buChar char=""/>
            </a:pPr>
            <a:r>
              <a:rPr lang="es-ES_tradnl" sz="2000" dirty="0" smtClean="0">
                <a:solidFill>
                  <a:schemeClr val="bg1"/>
                </a:solidFill>
                <a:latin typeface="Cronos" panose="02000503050000020004" pitchFamily="2" charset="0"/>
              </a:rPr>
              <a:t>ACB: Interruptor automático de aire (Air Circuit Breaker). Interruptores automáticos grandes y abiertos para la protección de instalaciones en el intervalo de intensidad de aproximadamente &gt; 100 A (valor típico).</a:t>
            </a:r>
          </a:p>
          <a:p>
            <a:pPr>
              <a:buFont typeface="Wingdings 2" pitchFamily="18" charset="2"/>
              <a:buChar char="ö"/>
            </a:pPr>
            <a:r>
              <a:rPr lang="es-ES_tradnl" sz="2000" dirty="0" smtClean="0">
                <a:solidFill>
                  <a:schemeClr val="bg1"/>
                </a:solidFill>
                <a:latin typeface="Cronos" panose="02000503050000020004" pitchFamily="2" charset="0"/>
              </a:rPr>
              <a:t>CB: Interruptor automático (Circuit Breaker).</a:t>
            </a:r>
          </a:p>
          <a:p>
            <a:pPr>
              <a:buFont typeface="Wingdings 2" pitchFamily="18" charset="2"/>
              <a:buChar char="ö"/>
            </a:pPr>
            <a:r>
              <a:rPr lang="es-ES_tradnl" sz="2000" dirty="0" smtClean="0">
                <a:solidFill>
                  <a:schemeClr val="bg1"/>
                </a:solidFill>
                <a:latin typeface="Cronos" panose="02000503050000020004" pitchFamily="2" charset="0"/>
              </a:rPr>
              <a:t>MCB: Interruptor automático en miniatura (Miniature Circuit Breaker). Interruptores automáticos pequeños para la protección del cableado, monopolar o multipolar, especialmente en instalaciones de construcción.</a:t>
            </a:r>
          </a:p>
          <a:p>
            <a:pPr>
              <a:buFont typeface="Wingdings 2" pitchFamily="18" charset="2"/>
              <a:buChar char="ö"/>
            </a:pPr>
            <a:r>
              <a:rPr lang="es-ES_tradnl" sz="2000" dirty="0" smtClean="0">
                <a:solidFill>
                  <a:schemeClr val="bg1"/>
                </a:solidFill>
                <a:latin typeface="Cronos" panose="02000503050000020004" pitchFamily="2" charset="0"/>
              </a:rPr>
              <a:t>MCCB: Interruptores automáticos de caja moldeada (Moulded Case Circuit</a:t>
            </a:r>
            <a:r>
              <a:rPr lang="es-ES_tradnl" sz="2000" dirty="0">
                <a:solidFill>
                  <a:schemeClr val="bg1"/>
                </a:solidFill>
                <a:latin typeface="Cronos" panose="02000503050000020004" pitchFamily="2" charset="0"/>
              </a:rPr>
              <a:t> </a:t>
            </a:r>
            <a:r>
              <a:rPr lang="es-ES_tradnl" sz="2000" dirty="0" smtClean="0">
                <a:solidFill>
                  <a:schemeClr val="bg1"/>
                </a:solidFill>
                <a:latin typeface="Cronos" panose="02000503050000020004" pitchFamily="2" charset="0"/>
              </a:rPr>
              <a:t>Breakers). Un interruptor automático dotado de una caja de soporte de material aislante moldeado que forma una parte integral del interruptor automático (IEC 947-2).</a:t>
            </a:r>
            <a:endParaRPr lang="es-ES_tradnl" sz="2000" dirty="0">
              <a:solidFill>
                <a:schemeClr val="bg1"/>
              </a:solidFill>
              <a:latin typeface="Cronos" panose="02000503050000020004" pitchFamily="2" charset="0"/>
            </a:endParaRPr>
          </a:p>
        </p:txBody>
      </p:sp>
    </p:spTree>
    <p:extLst>
      <p:ext uri="{BB962C8B-B14F-4D97-AF65-F5344CB8AC3E}">
        <p14:creationId xmlns:p14="http://schemas.microsoft.com/office/powerpoint/2010/main" val="18303695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24744"/>
            <a:ext cx="8686800" cy="4572000"/>
          </a:xfrm>
        </p:spPr>
        <p:txBody>
          <a:bodyPr/>
          <a:lstStyle/>
          <a:p>
            <a:pPr marL="0" indent="0">
              <a:buNone/>
            </a:pPr>
            <a:r>
              <a:rPr lang="es-ES_tradnl" sz="2800" dirty="0" smtClean="0">
                <a:solidFill>
                  <a:schemeClr val="bg1"/>
                </a:solidFill>
                <a:latin typeface="Cronos" panose="02000503050000020004" pitchFamily="2" charset="0"/>
              </a:rPr>
              <a:t>No deben confundirse con:</a:t>
            </a:r>
          </a:p>
          <a:p>
            <a:pPr marL="0" indent="0">
              <a:buNone/>
            </a:pPr>
            <a:endParaRPr lang="es-ES_tradnl" sz="2800" dirty="0" smtClean="0">
              <a:solidFill>
                <a:schemeClr val="bg1"/>
              </a:solidFill>
              <a:latin typeface="Cronos" panose="02000503050000020004" pitchFamily="2" charset="0"/>
            </a:endParaRPr>
          </a:p>
          <a:p>
            <a:pPr>
              <a:buFont typeface="Wingdings 2" pitchFamily="18" charset="2"/>
              <a:buChar char="ö"/>
            </a:pPr>
            <a:r>
              <a:rPr lang="es-ES_tradnl" sz="2800" dirty="0" smtClean="0">
                <a:solidFill>
                  <a:schemeClr val="bg1"/>
                </a:solidFill>
                <a:latin typeface="Cronos" panose="02000503050000020004" pitchFamily="2" charset="0"/>
              </a:rPr>
              <a:t>MCC: Centro de control de motores (Motor Control Centre). Cuadros de distribución extraíbles de baja tensión para circuitos derivados de motor con interruptor principal y enclavamiento de puerta.</a:t>
            </a:r>
          </a:p>
          <a:p>
            <a:pPr marL="0" indent="0">
              <a:buNone/>
            </a:pPr>
            <a:endParaRPr lang="es-ES_tradnl" sz="2800" dirty="0" smtClean="0">
              <a:solidFill>
                <a:schemeClr val="bg1"/>
              </a:solidFill>
              <a:latin typeface="Cronos" panose="02000503050000020004" pitchFamily="2" charset="0"/>
            </a:endParaRPr>
          </a:p>
          <a:p>
            <a:pPr>
              <a:buFont typeface="Wingdings 2" pitchFamily="18" charset="2"/>
              <a:buChar char="ö"/>
            </a:pPr>
            <a:r>
              <a:rPr lang="es-ES_tradnl" sz="2800" dirty="0" smtClean="0">
                <a:solidFill>
                  <a:schemeClr val="bg1"/>
                </a:solidFill>
                <a:latin typeface="Cronos" panose="02000503050000020004" pitchFamily="2" charset="0"/>
              </a:rPr>
              <a:t>MCR: Relé de control principal (Master Control Relay).</a:t>
            </a:r>
            <a:endParaRPr lang="es-ES_tradnl" sz="2800" dirty="0">
              <a:solidFill>
                <a:schemeClr val="bg1"/>
              </a:solidFill>
              <a:latin typeface="Cronos" panose="02000503050000020004" pitchFamily="2" charset="0"/>
            </a:endParaRPr>
          </a:p>
        </p:txBody>
      </p:sp>
    </p:spTree>
    <p:extLst>
      <p:ext uri="{BB962C8B-B14F-4D97-AF65-F5344CB8AC3E}">
        <p14:creationId xmlns:p14="http://schemas.microsoft.com/office/powerpoint/2010/main" val="19765134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latin typeface="Charlemagne Std" panose="04020705060702020204" pitchFamily="82" charset="0"/>
              </a:rPr>
              <a:t>Desconexión Magnética Por Cortocircuito</a:t>
            </a:r>
            <a:endParaRPr lang="es-ES" dirty="0">
              <a:latin typeface="Charlemagne Std" panose="04020705060702020204" pitchFamily="82" charset="0"/>
            </a:endParaRP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2060848"/>
            <a:ext cx="6984776" cy="4161913"/>
          </a:xfrm>
        </p:spPr>
      </p:pic>
    </p:spTree>
    <p:extLst>
      <p:ext uri="{BB962C8B-B14F-4D97-AF65-F5344CB8AC3E}">
        <p14:creationId xmlns:p14="http://schemas.microsoft.com/office/powerpoint/2010/main" val="10748272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692696"/>
            <a:ext cx="8686800" cy="5400600"/>
          </a:xfrm>
        </p:spPr>
        <p:txBody>
          <a:bodyPr/>
          <a:lstStyle/>
          <a:p>
            <a:pPr marL="0" indent="0" algn="ctr">
              <a:buNone/>
            </a:pPr>
            <a:endParaRPr lang="es-ES" sz="4800" dirty="0" smtClean="0">
              <a:solidFill>
                <a:schemeClr val="bg1"/>
              </a:solidFill>
              <a:latin typeface="Chaparral Pro" panose="02060503040505020203" pitchFamily="18" charset="0"/>
            </a:endParaRPr>
          </a:p>
          <a:p>
            <a:pPr marL="0" indent="0" algn="ctr">
              <a:buNone/>
            </a:pPr>
            <a:r>
              <a:rPr lang="es-ES" sz="4800" dirty="0" smtClean="0">
                <a:solidFill>
                  <a:schemeClr val="bg1"/>
                </a:solidFill>
                <a:latin typeface="Chaparral Pro" panose="02060503040505020203" pitchFamily="18" charset="0"/>
              </a:rPr>
              <a:t>Disparo Magnético</a:t>
            </a:r>
          </a:p>
          <a:p>
            <a:pPr marL="0" indent="0" algn="ctr">
              <a:buNone/>
            </a:pPr>
            <a:endParaRPr lang="es-ES" sz="4800" dirty="0">
              <a:solidFill>
                <a:schemeClr val="bg1"/>
              </a:solidFill>
              <a:latin typeface="Chaparral Pro" panose="02060503040505020203" pitchFamily="18" charset="0"/>
            </a:endParaRPr>
          </a:p>
          <a:p>
            <a:pPr marL="0" indent="0">
              <a:buNone/>
            </a:pPr>
            <a:r>
              <a:rPr lang="es-ES" sz="2000" dirty="0">
                <a:solidFill>
                  <a:schemeClr val="bg1"/>
                </a:solidFill>
                <a:latin typeface="Chaparral Pro" panose="02060503040505020203" pitchFamily="18" charset="0"/>
              </a:rPr>
              <a:t>Al circular la corriente el electroimán crea una fuerza que, mediante un dispositivo </a:t>
            </a:r>
            <a:r>
              <a:rPr lang="es-ES" sz="2000" dirty="0" smtClean="0">
                <a:solidFill>
                  <a:schemeClr val="bg1"/>
                </a:solidFill>
                <a:latin typeface="Chaparral Pro" panose="02060503040505020203" pitchFamily="18" charset="0"/>
              </a:rPr>
              <a:t>mecánico adecuado</a:t>
            </a:r>
            <a:r>
              <a:rPr lang="es-ES" sz="2000" dirty="0">
                <a:solidFill>
                  <a:schemeClr val="bg1"/>
                </a:solidFill>
                <a:latin typeface="Chaparral Pro" panose="02060503040505020203" pitchFamily="18" charset="0"/>
              </a:rPr>
              <a:t>, tiende a abrir un contacto, pero sólo podrá abrirlo si la intensidad I que circula por </a:t>
            </a:r>
            <a:r>
              <a:rPr lang="es-ES" sz="2000" dirty="0" smtClean="0">
                <a:solidFill>
                  <a:schemeClr val="bg1"/>
                </a:solidFill>
                <a:latin typeface="Chaparral Pro" panose="02060503040505020203" pitchFamily="18" charset="0"/>
              </a:rPr>
              <a:t>la carga </a:t>
            </a:r>
            <a:r>
              <a:rPr lang="es-ES" sz="2000" dirty="0">
                <a:solidFill>
                  <a:schemeClr val="bg1"/>
                </a:solidFill>
                <a:latin typeface="Chaparral Pro" panose="02060503040505020203" pitchFamily="18" charset="0"/>
              </a:rPr>
              <a:t>sobrepasa el límite de intervención fijado. Este nivel de intervención suele </a:t>
            </a:r>
            <a:r>
              <a:rPr lang="es-ES" sz="2000" dirty="0" smtClean="0">
                <a:solidFill>
                  <a:schemeClr val="bg1"/>
                </a:solidFill>
                <a:latin typeface="Chaparral Pro" panose="02060503040505020203" pitchFamily="18" charset="0"/>
              </a:rPr>
              <a:t>estar comprendido </a:t>
            </a:r>
            <a:r>
              <a:rPr lang="es-ES" sz="2000" dirty="0">
                <a:solidFill>
                  <a:schemeClr val="bg1"/>
                </a:solidFill>
                <a:latin typeface="Chaparral Pro" panose="02060503040505020203" pitchFamily="18" charset="0"/>
              </a:rPr>
              <a:t>entre 3 y 20 veces la intensidad nominal (la intensidad de diseño del </a:t>
            </a:r>
            <a:r>
              <a:rPr lang="es-ES" sz="2000" dirty="0" smtClean="0">
                <a:solidFill>
                  <a:schemeClr val="bg1"/>
                </a:solidFill>
                <a:latin typeface="Chaparral Pro" panose="02060503040505020203" pitchFamily="18" charset="0"/>
              </a:rPr>
              <a:t>interruptor termomagnético</a:t>
            </a:r>
            <a:r>
              <a:rPr lang="es-ES" sz="2000" dirty="0">
                <a:solidFill>
                  <a:schemeClr val="bg1"/>
                </a:solidFill>
                <a:latin typeface="Chaparral Pro" panose="02060503040505020203" pitchFamily="18" charset="0"/>
              </a:rPr>
              <a:t>) y su actuación es de aproximadamente unas 25 milésimas de segundo, lo cual</a:t>
            </a:r>
          </a:p>
          <a:p>
            <a:pPr marL="0" indent="0">
              <a:buNone/>
            </a:pPr>
            <a:r>
              <a:rPr lang="es-ES" sz="2000" dirty="0">
                <a:solidFill>
                  <a:schemeClr val="bg1"/>
                </a:solidFill>
                <a:latin typeface="Chaparral Pro" panose="02060503040505020203" pitchFamily="18" charset="0"/>
              </a:rPr>
              <a:t>lo hace muy seguro por su velocidad de reacción. Esta es la parte destinada a la protección </a:t>
            </a:r>
            <a:r>
              <a:rPr lang="es-ES" sz="2000" dirty="0" smtClean="0">
                <a:solidFill>
                  <a:schemeClr val="bg1"/>
                </a:solidFill>
                <a:latin typeface="Chaparral Pro" panose="02060503040505020203" pitchFamily="18" charset="0"/>
              </a:rPr>
              <a:t>frente a </a:t>
            </a:r>
            <a:r>
              <a:rPr lang="es-ES" sz="2000" dirty="0">
                <a:solidFill>
                  <a:schemeClr val="bg1"/>
                </a:solidFill>
                <a:latin typeface="Chaparral Pro" panose="02060503040505020203" pitchFamily="18" charset="0"/>
              </a:rPr>
              <a:t>los cortocircuitos, donde se produce un aumento muy rápido y elevado de corriente.</a:t>
            </a:r>
          </a:p>
        </p:txBody>
      </p:sp>
    </p:spTree>
    <p:extLst>
      <p:ext uri="{BB962C8B-B14F-4D97-AF65-F5344CB8AC3E}">
        <p14:creationId xmlns:p14="http://schemas.microsoft.com/office/powerpoint/2010/main" val="1169784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p:spPr>
      </p:pic>
    </p:spTree>
    <p:extLst>
      <p:ext uri="{BB962C8B-B14F-4D97-AF65-F5344CB8AC3E}">
        <p14:creationId xmlns:p14="http://schemas.microsoft.com/office/powerpoint/2010/main" val="300813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89315" cy="6857999"/>
          </a:xfrm>
        </p:spPr>
      </p:pic>
      <p:sp>
        <p:nvSpPr>
          <p:cNvPr id="5" name="CuadroTexto 4"/>
          <p:cNvSpPr txBox="1"/>
          <p:nvPr/>
        </p:nvSpPr>
        <p:spPr>
          <a:xfrm>
            <a:off x="1347623" y="6237312"/>
            <a:ext cx="6494067" cy="400110"/>
          </a:xfrm>
          <a:prstGeom prst="rect">
            <a:avLst/>
          </a:prstGeom>
          <a:noFill/>
          <a:ln w="28575">
            <a:solidFill>
              <a:schemeClr val="tx1">
                <a:lumMod val="50000"/>
              </a:schemeClr>
            </a:solidFill>
          </a:ln>
        </p:spPr>
        <p:txBody>
          <a:bodyPr wrap="square" rtlCol="0">
            <a:spAutoFit/>
          </a:bodyPr>
          <a:lstStyle/>
          <a:p>
            <a:r>
              <a:rPr lang="es-ES" sz="2000" dirty="0">
                <a:solidFill>
                  <a:schemeClr val="bg2">
                    <a:lumMod val="50000"/>
                  </a:schemeClr>
                </a:solidFill>
                <a:latin typeface="Chaparral Pro" panose="02060503040505020203" pitchFamily="18" charset="0"/>
              </a:rPr>
              <a:t>Vista en perfil de la desconexión magnética </a:t>
            </a:r>
            <a:r>
              <a:rPr lang="es-ES" sz="2000" dirty="0" smtClean="0">
                <a:solidFill>
                  <a:schemeClr val="bg2">
                    <a:lumMod val="50000"/>
                  </a:schemeClr>
                </a:solidFill>
                <a:latin typeface="Chaparral Pro" panose="02060503040505020203" pitchFamily="18" charset="0"/>
              </a:rPr>
              <a:t>por cortocircuito</a:t>
            </a:r>
            <a:endParaRPr lang="es-ES" sz="2000" dirty="0">
              <a:solidFill>
                <a:schemeClr val="bg2">
                  <a:lumMod val="50000"/>
                </a:schemeClr>
              </a:solidFill>
              <a:latin typeface="Chaparral Pro" panose="02060503040505020203" pitchFamily="18" charset="0"/>
            </a:endParaRPr>
          </a:p>
        </p:txBody>
      </p:sp>
    </p:spTree>
    <p:extLst>
      <p:ext uri="{BB962C8B-B14F-4D97-AF65-F5344CB8AC3E}">
        <p14:creationId xmlns:p14="http://schemas.microsoft.com/office/powerpoint/2010/main" val="4123403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latin typeface="Charlemagne Std" panose="04020705060702020204" pitchFamily="82" charset="0"/>
              </a:rPr>
              <a:t>Desconexión Térmica Por Sobrecarga</a:t>
            </a:r>
            <a:endParaRPr lang="es-ES" dirty="0">
              <a:latin typeface="Charlemagne Std" panose="04020705060702020204" pitchFamily="82" charset="0"/>
            </a:endParaRP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2132856"/>
            <a:ext cx="7749313" cy="4032448"/>
          </a:xfrm>
        </p:spPr>
      </p:pic>
    </p:spTree>
    <p:extLst>
      <p:ext uri="{BB962C8B-B14F-4D97-AF65-F5344CB8AC3E}">
        <p14:creationId xmlns:p14="http://schemas.microsoft.com/office/powerpoint/2010/main" val="28101029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692696"/>
            <a:ext cx="8686800" cy="5400600"/>
          </a:xfrm>
        </p:spPr>
        <p:txBody>
          <a:bodyPr/>
          <a:lstStyle/>
          <a:p>
            <a:pPr marL="0" indent="0" algn="ctr">
              <a:buNone/>
            </a:pPr>
            <a:endParaRPr lang="es-ES" sz="4800" dirty="0" smtClean="0">
              <a:solidFill>
                <a:schemeClr val="bg1"/>
              </a:solidFill>
              <a:latin typeface="Chaparral Pro" panose="02060503040505020203" pitchFamily="18" charset="0"/>
            </a:endParaRPr>
          </a:p>
          <a:p>
            <a:pPr marL="0" indent="0" algn="ctr">
              <a:buNone/>
            </a:pPr>
            <a:r>
              <a:rPr lang="es-ES" sz="4800" dirty="0" smtClean="0">
                <a:solidFill>
                  <a:schemeClr val="bg1"/>
                </a:solidFill>
                <a:latin typeface="Chaparral Pro" panose="02060503040505020203" pitchFamily="18" charset="0"/>
              </a:rPr>
              <a:t>Disparo Térmico</a:t>
            </a:r>
          </a:p>
          <a:p>
            <a:pPr marL="0" indent="0" algn="ctr">
              <a:buNone/>
            </a:pPr>
            <a:endParaRPr lang="es-ES" sz="4800" dirty="0">
              <a:solidFill>
                <a:schemeClr val="bg1"/>
              </a:solidFill>
              <a:latin typeface="Chaparral Pro" panose="02060503040505020203" pitchFamily="18" charset="0"/>
            </a:endParaRPr>
          </a:p>
          <a:p>
            <a:pPr marL="0" indent="0">
              <a:buNone/>
            </a:pPr>
            <a:r>
              <a:rPr lang="es-ES" sz="2000" dirty="0" smtClean="0">
                <a:solidFill>
                  <a:schemeClr val="bg1"/>
                </a:solidFill>
                <a:latin typeface="Chaparral Pro" panose="02060503040505020203" pitchFamily="18" charset="0"/>
              </a:rPr>
              <a:t>La </a:t>
            </a:r>
            <a:r>
              <a:rPr lang="es-ES" sz="2000" dirty="0">
                <a:solidFill>
                  <a:schemeClr val="bg1"/>
                </a:solidFill>
                <a:latin typeface="Chaparral Pro" panose="02060503040505020203" pitchFamily="18" charset="0"/>
              </a:rPr>
              <a:t>otra parte está constituida por una lámina bimetálica que, al calentarse por encima de </a:t>
            </a:r>
            <a:r>
              <a:rPr lang="es-ES" sz="2000" dirty="0" smtClean="0">
                <a:solidFill>
                  <a:schemeClr val="bg1"/>
                </a:solidFill>
                <a:latin typeface="Chaparral Pro" panose="02060503040505020203" pitchFamily="18" charset="0"/>
              </a:rPr>
              <a:t>un determinado </a:t>
            </a:r>
            <a:r>
              <a:rPr lang="es-ES" sz="2000" dirty="0">
                <a:solidFill>
                  <a:schemeClr val="bg1"/>
                </a:solidFill>
                <a:latin typeface="Chaparral Pro" panose="02060503040505020203" pitchFamily="18" charset="0"/>
              </a:rPr>
              <a:t>límite por efecto de la corriente que circula por ella, sufre una deformación y pasa </a:t>
            </a:r>
            <a:r>
              <a:rPr lang="es-ES" sz="2000" dirty="0" smtClean="0">
                <a:solidFill>
                  <a:schemeClr val="bg1"/>
                </a:solidFill>
                <a:latin typeface="Chaparral Pro" panose="02060503040505020203" pitchFamily="18" charset="0"/>
              </a:rPr>
              <a:t>a una </a:t>
            </a:r>
            <a:r>
              <a:rPr lang="es-ES" sz="2000" dirty="0">
                <a:solidFill>
                  <a:schemeClr val="bg1"/>
                </a:solidFill>
                <a:latin typeface="Chaparral Pro" panose="02060503040505020203" pitchFamily="18" charset="0"/>
              </a:rPr>
              <a:t>posición que activa el correspondiente dispositivo mecánico, provoca la apertura del contacto.</a:t>
            </a:r>
          </a:p>
          <a:p>
            <a:pPr marL="0" indent="0">
              <a:buNone/>
            </a:pPr>
            <a:r>
              <a:rPr lang="es-ES" sz="2000" dirty="0">
                <a:solidFill>
                  <a:schemeClr val="bg1"/>
                </a:solidFill>
                <a:latin typeface="Chaparral Pro" panose="02060503040505020203" pitchFamily="18" charset="0"/>
              </a:rPr>
              <a:t>Esta parte es la encargada de proteger de corrientes que, aunque son superiores a las </a:t>
            </a:r>
            <a:r>
              <a:rPr lang="es-ES" sz="2000" dirty="0" smtClean="0">
                <a:solidFill>
                  <a:schemeClr val="bg1"/>
                </a:solidFill>
                <a:latin typeface="Chaparral Pro" panose="02060503040505020203" pitchFamily="18" charset="0"/>
              </a:rPr>
              <a:t>permitidas por </a:t>
            </a:r>
            <a:r>
              <a:rPr lang="es-ES" sz="2000" dirty="0">
                <a:solidFill>
                  <a:schemeClr val="bg1"/>
                </a:solidFill>
                <a:latin typeface="Chaparral Pro" panose="02060503040505020203" pitchFamily="18" charset="0"/>
              </a:rPr>
              <a:t>la instalación, no llegan al nivel de intervención del dispositivo magnético. Esta situación </a:t>
            </a:r>
            <a:r>
              <a:rPr lang="es-ES" sz="2000" dirty="0" smtClean="0">
                <a:solidFill>
                  <a:schemeClr val="bg1"/>
                </a:solidFill>
                <a:latin typeface="Chaparral Pro" panose="02060503040505020203" pitchFamily="18" charset="0"/>
              </a:rPr>
              <a:t>es típica </a:t>
            </a:r>
            <a:r>
              <a:rPr lang="es-ES" sz="2000" dirty="0">
                <a:solidFill>
                  <a:schemeClr val="bg1"/>
                </a:solidFill>
                <a:latin typeface="Chaparral Pro" panose="02060503040505020203" pitchFamily="18" charset="0"/>
              </a:rPr>
              <a:t>de una sobrecarga, donde el consumo va aumentando conforme se eleva la corriente </a:t>
            </a:r>
            <a:r>
              <a:rPr lang="es-ES" sz="2000" dirty="0" smtClean="0">
                <a:solidFill>
                  <a:schemeClr val="bg1"/>
                </a:solidFill>
                <a:latin typeface="Chaparral Pro" panose="02060503040505020203" pitchFamily="18" charset="0"/>
              </a:rPr>
              <a:t>por conexión </a:t>
            </a:r>
            <a:r>
              <a:rPr lang="es-ES" sz="2000" dirty="0">
                <a:solidFill>
                  <a:schemeClr val="bg1"/>
                </a:solidFill>
                <a:latin typeface="Chaparral Pro" panose="02060503040505020203" pitchFamily="18" charset="0"/>
              </a:rPr>
              <a:t>de aparatos o mal funcionamiento de los mismos.</a:t>
            </a:r>
          </a:p>
        </p:txBody>
      </p:sp>
    </p:spTree>
    <p:extLst>
      <p:ext uri="{BB962C8B-B14F-4D97-AF65-F5344CB8AC3E}">
        <p14:creationId xmlns:p14="http://schemas.microsoft.com/office/powerpoint/2010/main" val="2335976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4000" cy="6858000"/>
          </a:xfrm>
        </p:spPr>
      </p:pic>
    </p:spTree>
    <p:extLst>
      <p:ext uri="{BB962C8B-B14F-4D97-AF65-F5344CB8AC3E}">
        <p14:creationId xmlns:p14="http://schemas.microsoft.com/office/powerpoint/2010/main" val="2045802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89315" cy="6858000"/>
          </a:xfrm>
        </p:spPr>
      </p:pic>
      <p:sp>
        <p:nvSpPr>
          <p:cNvPr id="5" name="CuadroTexto 4"/>
          <p:cNvSpPr txBox="1"/>
          <p:nvPr/>
        </p:nvSpPr>
        <p:spPr>
          <a:xfrm>
            <a:off x="526205" y="6457890"/>
            <a:ext cx="8136904" cy="400110"/>
          </a:xfrm>
          <a:prstGeom prst="rect">
            <a:avLst/>
          </a:prstGeom>
          <a:noFill/>
          <a:ln w="28575">
            <a:solidFill>
              <a:schemeClr val="tx1">
                <a:lumMod val="50000"/>
              </a:schemeClr>
            </a:solidFill>
          </a:ln>
        </p:spPr>
        <p:txBody>
          <a:bodyPr wrap="square" rtlCol="0">
            <a:spAutoFit/>
          </a:bodyPr>
          <a:lstStyle/>
          <a:p>
            <a:r>
              <a:rPr lang="es-ES" sz="2000" dirty="0">
                <a:solidFill>
                  <a:schemeClr val="bg2">
                    <a:lumMod val="50000"/>
                  </a:schemeClr>
                </a:solidFill>
                <a:latin typeface="Chaparral Pro" panose="02060503040505020203" pitchFamily="18" charset="0"/>
              </a:rPr>
              <a:t>Vista en perfil de la deformación de la lámina bimetálica </a:t>
            </a:r>
            <a:r>
              <a:rPr lang="es-ES" sz="2000" dirty="0" smtClean="0">
                <a:solidFill>
                  <a:schemeClr val="bg2">
                    <a:lumMod val="50000"/>
                  </a:schemeClr>
                </a:solidFill>
                <a:latin typeface="Chaparral Pro" panose="02060503040505020203" pitchFamily="18" charset="0"/>
              </a:rPr>
              <a:t>por sobrecarga</a:t>
            </a:r>
            <a:endParaRPr lang="es-ES" sz="2000" dirty="0">
              <a:solidFill>
                <a:schemeClr val="bg2">
                  <a:lumMod val="50000"/>
                </a:schemeClr>
              </a:solidFill>
              <a:latin typeface="Chaparral Pro" panose="02060503040505020203" pitchFamily="18" charset="0"/>
            </a:endParaRPr>
          </a:p>
        </p:txBody>
      </p:sp>
    </p:spTree>
    <p:extLst>
      <p:ext uri="{BB962C8B-B14F-4D97-AF65-F5344CB8AC3E}">
        <p14:creationId xmlns:p14="http://schemas.microsoft.com/office/powerpoint/2010/main" val="3273409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4000" cy="6858000"/>
          </a:xfrm>
        </p:spPr>
      </p:pic>
      <p:sp>
        <p:nvSpPr>
          <p:cNvPr id="5" name="CuadroTexto 4"/>
          <p:cNvSpPr txBox="1"/>
          <p:nvPr/>
        </p:nvSpPr>
        <p:spPr>
          <a:xfrm>
            <a:off x="4211960" y="116632"/>
            <a:ext cx="5112568" cy="1200329"/>
          </a:xfrm>
          <a:prstGeom prst="rect">
            <a:avLst/>
          </a:prstGeom>
          <a:noFill/>
        </p:spPr>
        <p:txBody>
          <a:bodyPr wrap="square" rtlCol="0">
            <a:spAutoFit/>
          </a:bodyPr>
          <a:lstStyle/>
          <a:p>
            <a:r>
              <a:rPr lang="es-ES" b="1" dirty="0">
                <a:solidFill>
                  <a:schemeClr val="bg1"/>
                </a:solidFill>
                <a:latin typeface="Chaparral Pro" panose="02060503040505020203" pitchFamily="18" charset="0"/>
              </a:rPr>
              <a:t>Ambos dispositivos se complementan en su acción de protección, el magnético para los</a:t>
            </a:r>
          </a:p>
          <a:p>
            <a:r>
              <a:rPr lang="es-ES" b="1" dirty="0">
                <a:solidFill>
                  <a:schemeClr val="bg1"/>
                </a:solidFill>
                <a:latin typeface="Chaparral Pro" panose="02060503040505020203" pitchFamily="18" charset="0"/>
              </a:rPr>
              <a:t>cortocircuitos y el térmico para las sobrecargas.</a:t>
            </a:r>
          </a:p>
        </p:txBody>
      </p:sp>
    </p:spTree>
    <p:extLst>
      <p:ext uri="{BB962C8B-B14F-4D97-AF65-F5344CB8AC3E}">
        <p14:creationId xmlns:p14="http://schemas.microsoft.com/office/powerpoint/2010/main" val="3427937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4000" cy="6880482"/>
          </a:xfrm>
        </p:spPr>
      </p:pic>
      <p:sp>
        <p:nvSpPr>
          <p:cNvPr id="5" name="CuadroTexto 4"/>
          <p:cNvSpPr txBox="1"/>
          <p:nvPr/>
        </p:nvSpPr>
        <p:spPr>
          <a:xfrm>
            <a:off x="251520" y="116632"/>
            <a:ext cx="6984776" cy="923330"/>
          </a:xfrm>
          <a:prstGeom prst="rect">
            <a:avLst/>
          </a:prstGeom>
          <a:noFill/>
        </p:spPr>
        <p:txBody>
          <a:bodyPr wrap="square" rtlCol="0">
            <a:spAutoFit/>
          </a:bodyPr>
          <a:lstStyle/>
          <a:p>
            <a:r>
              <a:rPr lang="es-ES" dirty="0">
                <a:solidFill>
                  <a:schemeClr val="bg1"/>
                </a:solidFill>
                <a:latin typeface="Chaparral Pro" panose="02060503040505020203" pitchFamily="18" charset="0"/>
              </a:rPr>
              <a:t>Además de esta desconexión automática, el aparato está provisto de una palanca que permite </a:t>
            </a:r>
            <a:r>
              <a:rPr lang="es-ES" dirty="0" smtClean="0">
                <a:solidFill>
                  <a:schemeClr val="bg1"/>
                </a:solidFill>
                <a:latin typeface="Chaparral Pro" panose="02060503040505020203" pitchFamily="18" charset="0"/>
              </a:rPr>
              <a:t>la desconexión </a:t>
            </a:r>
            <a:r>
              <a:rPr lang="es-ES" dirty="0">
                <a:solidFill>
                  <a:schemeClr val="bg1"/>
                </a:solidFill>
                <a:latin typeface="Chaparral Pro" panose="02060503040505020203" pitchFamily="18" charset="0"/>
              </a:rPr>
              <a:t>manual de la corriente y el rearme del dispositivo automático cuando se ha </a:t>
            </a:r>
            <a:r>
              <a:rPr lang="es-ES" dirty="0" smtClean="0">
                <a:solidFill>
                  <a:schemeClr val="bg1"/>
                </a:solidFill>
                <a:latin typeface="Chaparral Pro" panose="02060503040505020203" pitchFamily="18" charset="0"/>
              </a:rPr>
              <a:t>producido una </a:t>
            </a:r>
            <a:r>
              <a:rPr lang="es-ES" dirty="0">
                <a:solidFill>
                  <a:schemeClr val="bg1"/>
                </a:solidFill>
                <a:latin typeface="Chaparral Pro" panose="02060503040505020203" pitchFamily="18" charset="0"/>
              </a:rPr>
              <a:t>desconexión. </a:t>
            </a:r>
          </a:p>
        </p:txBody>
      </p:sp>
      <p:sp>
        <p:nvSpPr>
          <p:cNvPr id="6" name="CuadroTexto 5"/>
          <p:cNvSpPr txBox="1"/>
          <p:nvPr/>
        </p:nvSpPr>
        <p:spPr>
          <a:xfrm>
            <a:off x="107504" y="5229200"/>
            <a:ext cx="8784976" cy="1477328"/>
          </a:xfrm>
          <a:prstGeom prst="rect">
            <a:avLst/>
          </a:prstGeom>
          <a:noFill/>
        </p:spPr>
        <p:txBody>
          <a:bodyPr wrap="square" rtlCol="0">
            <a:spAutoFit/>
          </a:bodyPr>
          <a:lstStyle/>
          <a:p>
            <a:r>
              <a:rPr lang="es-ES" dirty="0">
                <a:solidFill>
                  <a:schemeClr val="bg1"/>
                </a:solidFill>
                <a:latin typeface="Chaparral Pro" panose="02060503040505020203" pitchFamily="18" charset="0"/>
              </a:rPr>
              <a:t>No obstante, este rearme no es posible si persisten las condiciones </a:t>
            </a:r>
            <a:r>
              <a:rPr lang="es-ES" dirty="0" smtClean="0">
                <a:solidFill>
                  <a:schemeClr val="bg1"/>
                </a:solidFill>
                <a:latin typeface="Chaparral Pro" panose="02060503040505020203" pitchFamily="18" charset="0"/>
              </a:rPr>
              <a:t>de sobrecarga </a:t>
            </a:r>
            <a:r>
              <a:rPr lang="es-ES" dirty="0">
                <a:solidFill>
                  <a:schemeClr val="bg1"/>
                </a:solidFill>
                <a:latin typeface="Chaparral Pro" panose="02060503040505020203" pitchFamily="18" charset="0"/>
              </a:rPr>
              <a:t>o cortocircuito. Incluso volvería a saltar, aunque la palanca estuviese sujeta con el dedo, ya que utiliza un mecanismo independiente para desconectar la corriente y bajar la palanca. Los contactos disponen de una cámara apaga-chispas, que extingue arcos eléctricos durante </a:t>
            </a:r>
            <a:r>
              <a:rPr lang="es-ES" dirty="0" smtClean="0">
                <a:solidFill>
                  <a:schemeClr val="bg1"/>
                </a:solidFill>
                <a:latin typeface="Chaparral Pro" panose="02060503040505020203" pitchFamily="18" charset="0"/>
              </a:rPr>
              <a:t>el momento </a:t>
            </a:r>
            <a:r>
              <a:rPr lang="es-ES" dirty="0">
                <a:solidFill>
                  <a:schemeClr val="bg1"/>
                </a:solidFill>
                <a:latin typeface="Chaparral Pro" panose="02060503040505020203" pitchFamily="18" charset="0"/>
              </a:rPr>
              <a:t>de apertura de estos por lo que reducen su deterioro.</a:t>
            </a:r>
          </a:p>
        </p:txBody>
      </p:sp>
    </p:spTree>
    <p:extLst>
      <p:ext uri="{BB962C8B-B14F-4D97-AF65-F5344CB8AC3E}">
        <p14:creationId xmlns:p14="http://schemas.microsoft.com/office/powerpoint/2010/main" val="1101956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600" y="116632"/>
            <a:ext cx="8686800" cy="1559768"/>
          </a:xfrm>
        </p:spPr>
        <p:txBody>
          <a:bodyPr/>
          <a:lstStyle/>
          <a:p>
            <a:r>
              <a:rPr lang="es-ES" sz="3200" dirty="0" smtClean="0">
                <a:latin typeface="Charlemagne Std" panose="04020705060702020204" pitchFamily="82" charset="0"/>
              </a:rPr>
              <a:t>Selección De Un Interruptor </a:t>
            </a:r>
            <a:r>
              <a:rPr lang="es-ES" sz="3200" dirty="0" err="1" smtClean="0">
                <a:latin typeface="Charlemagne Std" panose="04020705060702020204" pitchFamily="82" charset="0"/>
              </a:rPr>
              <a:t>Termomagnético</a:t>
            </a:r>
            <a:endParaRPr lang="es-ES" sz="3200" dirty="0">
              <a:latin typeface="Charlemagne Std" panose="04020705060702020204" pitchFamily="82" charset="0"/>
            </a:endParaRPr>
          </a:p>
        </p:txBody>
      </p:sp>
      <p:sp>
        <p:nvSpPr>
          <p:cNvPr id="3" name="Marcador de contenido 2"/>
          <p:cNvSpPr>
            <a:spLocks noGrp="1"/>
          </p:cNvSpPr>
          <p:nvPr>
            <p:ph idx="1"/>
          </p:nvPr>
        </p:nvSpPr>
        <p:spPr>
          <a:xfrm>
            <a:off x="253930" y="1484784"/>
            <a:ext cx="8686800" cy="4848944"/>
          </a:xfrm>
        </p:spPr>
        <p:txBody>
          <a:bodyPr/>
          <a:lstStyle/>
          <a:p>
            <a:pPr marL="0" indent="0">
              <a:buNone/>
            </a:pPr>
            <a:r>
              <a:rPr lang="es-ES" sz="1800" dirty="0" smtClean="0">
                <a:solidFill>
                  <a:schemeClr val="bg1"/>
                </a:solidFill>
                <a:latin typeface="Chaparral Pro" panose="02060503040505020203" pitchFamily="18" charset="0"/>
              </a:rPr>
              <a:t>Un interruptor termomagnético </a:t>
            </a:r>
            <a:r>
              <a:rPr lang="es-ES" sz="1800" dirty="0">
                <a:solidFill>
                  <a:schemeClr val="bg1"/>
                </a:solidFill>
                <a:latin typeface="Chaparral Pro" panose="02060503040505020203" pitchFamily="18" charset="0"/>
              </a:rPr>
              <a:t>debe tener presente, estas </a:t>
            </a:r>
            <a:r>
              <a:rPr lang="es-ES" sz="1800" dirty="0" smtClean="0">
                <a:solidFill>
                  <a:schemeClr val="bg1"/>
                </a:solidFill>
                <a:latin typeface="Chaparral Pro" panose="02060503040505020203" pitchFamily="18" charset="0"/>
              </a:rPr>
              <a:t>características</a:t>
            </a:r>
            <a:r>
              <a:rPr lang="es-ES" sz="1800" dirty="0">
                <a:solidFill>
                  <a:schemeClr val="bg1"/>
                </a:solidFill>
                <a:latin typeface="Chaparral Pro" panose="02060503040505020203" pitchFamily="18" charset="0"/>
              </a:rPr>
              <a:t>:</a:t>
            </a:r>
          </a:p>
          <a:p>
            <a:pPr marL="0" indent="0">
              <a:buNone/>
            </a:pPr>
            <a:r>
              <a:rPr lang="es-ES" sz="1800" b="1" dirty="0">
                <a:solidFill>
                  <a:schemeClr val="bg1"/>
                </a:solidFill>
                <a:effectLst>
                  <a:outerShdw blurRad="38100" dist="38100" dir="2700000" algn="tl">
                    <a:srgbClr val="000000">
                      <a:alpha val="43137"/>
                    </a:srgbClr>
                  </a:outerShdw>
                </a:effectLst>
                <a:latin typeface="Chaparral Pro" panose="02060503040505020203" pitchFamily="18" charset="0"/>
              </a:rPr>
              <a:t>Cierre rápido:</a:t>
            </a:r>
            <a:r>
              <a:rPr lang="es-ES" sz="1800" b="1" u="sng" dirty="0">
                <a:solidFill>
                  <a:schemeClr val="bg1"/>
                </a:solidFill>
                <a:effectLst>
                  <a:outerShdw blurRad="38100" dist="38100" dir="2700000" algn="tl">
                    <a:srgbClr val="000000">
                      <a:alpha val="43137"/>
                    </a:srgbClr>
                  </a:outerShdw>
                </a:effectLst>
                <a:latin typeface="Chaparral Pro" panose="02060503040505020203" pitchFamily="18" charset="0"/>
              </a:rPr>
              <a:t> </a:t>
            </a:r>
            <a:r>
              <a:rPr lang="es-ES" sz="1800" dirty="0">
                <a:solidFill>
                  <a:schemeClr val="bg1"/>
                </a:solidFill>
                <a:latin typeface="Chaparral Pro" panose="02060503040505020203" pitchFamily="18" charset="0"/>
              </a:rPr>
              <a:t>Es la capacidad de los contactos del interruptor de cerrarse rápidamente,</a:t>
            </a:r>
          </a:p>
          <a:p>
            <a:pPr marL="0" indent="0">
              <a:buNone/>
            </a:pPr>
            <a:r>
              <a:rPr lang="es-ES" sz="1800" dirty="0">
                <a:solidFill>
                  <a:schemeClr val="bg1"/>
                </a:solidFill>
                <a:latin typeface="Chaparral Pro" panose="02060503040505020203" pitchFamily="18" charset="0"/>
              </a:rPr>
              <a:t>independiente de la velocidad de maniobra del operador. Evita el desgaste prematuro de los</a:t>
            </a:r>
          </a:p>
          <a:p>
            <a:pPr marL="0" indent="0">
              <a:buNone/>
            </a:pPr>
            <a:r>
              <a:rPr lang="es-ES" sz="1800" dirty="0">
                <a:solidFill>
                  <a:schemeClr val="bg1"/>
                </a:solidFill>
                <a:latin typeface="Chaparral Pro" panose="02060503040505020203" pitchFamily="18" charset="0"/>
              </a:rPr>
              <a:t>contactos.</a:t>
            </a:r>
          </a:p>
          <a:p>
            <a:pPr marL="0" indent="0">
              <a:buNone/>
            </a:pPr>
            <a:r>
              <a:rPr lang="es-ES" sz="1800" b="1" dirty="0">
                <a:solidFill>
                  <a:schemeClr val="bg1"/>
                </a:solidFill>
                <a:effectLst>
                  <a:outerShdw blurRad="38100" dist="38100" dir="2700000" algn="tl">
                    <a:srgbClr val="000000">
                      <a:alpha val="43137"/>
                    </a:srgbClr>
                  </a:outerShdw>
                </a:effectLst>
                <a:latin typeface="Chaparral Pro" panose="02060503040505020203" pitchFamily="18" charset="0"/>
              </a:rPr>
              <a:t>Resistencia a los choques eléctricos:</a:t>
            </a:r>
            <a:r>
              <a:rPr lang="es-ES" sz="1800" dirty="0">
                <a:solidFill>
                  <a:schemeClr val="bg1"/>
                </a:solidFill>
                <a:latin typeface="Chaparral Pro" panose="02060503040505020203" pitchFamily="18" charset="0"/>
              </a:rPr>
              <a:t> Es la aptitud de mantener la rigidez dieléctrica de </a:t>
            </a:r>
            <a:r>
              <a:rPr lang="es-ES" sz="1800" dirty="0" smtClean="0">
                <a:solidFill>
                  <a:schemeClr val="bg1"/>
                </a:solidFill>
                <a:latin typeface="Chaparral Pro" panose="02060503040505020203" pitchFamily="18" charset="0"/>
              </a:rPr>
              <a:t>sus contactos </a:t>
            </a:r>
            <a:r>
              <a:rPr lang="es-ES" sz="1800" dirty="0">
                <a:solidFill>
                  <a:schemeClr val="bg1"/>
                </a:solidFill>
                <a:latin typeface="Chaparral Pro" panose="02060503040505020203" pitchFamily="18" charset="0"/>
              </a:rPr>
              <a:t>abiertos evitando la circulación de corriente hacia la carga provocada por </a:t>
            </a:r>
            <a:r>
              <a:rPr lang="es-ES" sz="1800" dirty="0" smtClean="0">
                <a:solidFill>
                  <a:schemeClr val="bg1"/>
                </a:solidFill>
                <a:latin typeface="Chaparral Pro" panose="02060503040505020203" pitchFamily="18" charset="0"/>
              </a:rPr>
              <a:t>sobretensiones transitorias </a:t>
            </a:r>
            <a:r>
              <a:rPr lang="es-ES" sz="1800" dirty="0">
                <a:solidFill>
                  <a:schemeClr val="bg1"/>
                </a:solidFill>
                <a:latin typeface="Chaparral Pro" panose="02060503040505020203" pitchFamily="18" charset="0"/>
              </a:rPr>
              <a:t>(según onda 8/20us) que crean arcos eléctricos de corta duración y peligrosos. </a:t>
            </a:r>
            <a:r>
              <a:rPr lang="es-ES" sz="1800" dirty="0" smtClean="0">
                <a:solidFill>
                  <a:schemeClr val="bg1"/>
                </a:solidFill>
                <a:latin typeface="Chaparral Pro" panose="02060503040505020203" pitchFamily="18" charset="0"/>
              </a:rPr>
              <a:t>La variable </a:t>
            </a:r>
            <a:r>
              <a:rPr lang="es-ES" sz="1800" dirty="0">
                <a:solidFill>
                  <a:schemeClr val="bg1"/>
                </a:solidFill>
                <a:latin typeface="Chaparral Pro" panose="02060503040505020203" pitchFamily="18" charset="0"/>
              </a:rPr>
              <a:t>medible es la tensión de impulso, se mide en </a:t>
            </a:r>
            <a:r>
              <a:rPr lang="es-ES" sz="1800" dirty="0" err="1">
                <a:solidFill>
                  <a:schemeClr val="bg1"/>
                </a:solidFill>
                <a:latin typeface="Chaparral Pro" panose="02060503040505020203" pitchFamily="18" charset="0"/>
              </a:rPr>
              <a:t>kV</a:t>
            </a:r>
            <a:r>
              <a:rPr lang="es-ES" sz="1800" dirty="0">
                <a:solidFill>
                  <a:schemeClr val="bg1"/>
                </a:solidFill>
                <a:latin typeface="Chaparral Pro" panose="02060503040505020203" pitchFamily="18" charset="0"/>
              </a:rPr>
              <a:t> y la norma IEC 60947-2 exige 4 </a:t>
            </a:r>
            <a:r>
              <a:rPr lang="es-ES" sz="1800" dirty="0" err="1">
                <a:solidFill>
                  <a:schemeClr val="bg1"/>
                </a:solidFill>
                <a:latin typeface="Chaparral Pro" panose="02060503040505020203" pitchFamily="18" charset="0"/>
              </a:rPr>
              <a:t>kV</a:t>
            </a:r>
            <a:r>
              <a:rPr lang="es-ES" sz="1800" dirty="0">
                <a:solidFill>
                  <a:schemeClr val="bg1"/>
                </a:solidFill>
                <a:latin typeface="Chaparral Pro" panose="02060503040505020203" pitchFamily="18" charset="0"/>
              </a:rPr>
              <a:t>.</a:t>
            </a:r>
          </a:p>
          <a:p>
            <a:pPr marL="0" indent="0">
              <a:buNone/>
            </a:pPr>
            <a:r>
              <a:rPr lang="es-ES" sz="1800" b="1" dirty="0">
                <a:solidFill>
                  <a:schemeClr val="bg1"/>
                </a:solidFill>
                <a:effectLst>
                  <a:outerShdw blurRad="38100" dist="38100" dir="2700000" algn="tl">
                    <a:srgbClr val="000000">
                      <a:alpha val="43137"/>
                    </a:srgbClr>
                  </a:outerShdw>
                </a:effectLst>
                <a:latin typeface="Chaparral Pro" panose="02060503040505020203" pitchFamily="18" charset="0"/>
              </a:rPr>
              <a:t>Cámara de extinción de arco</a:t>
            </a:r>
            <a:r>
              <a:rPr lang="es-ES" sz="1800" dirty="0">
                <a:solidFill>
                  <a:schemeClr val="bg1"/>
                </a:solidFill>
                <a:latin typeface="Chaparral Pro" panose="02060503040505020203" pitchFamily="18" charset="0"/>
              </a:rPr>
              <a:t> con limitación de la corriente de C.C. </a:t>
            </a:r>
            <a:r>
              <a:rPr lang="es-ES" sz="1800" dirty="0" smtClean="0">
                <a:solidFill>
                  <a:schemeClr val="bg1"/>
                </a:solidFill>
                <a:latin typeface="Chaparral Pro" panose="02060503040505020203" pitchFamily="18" charset="0"/>
              </a:rPr>
              <a:t>que </a:t>
            </a:r>
            <a:r>
              <a:rPr lang="es-ES" sz="1800" dirty="0">
                <a:solidFill>
                  <a:schemeClr val="bg1"/>
                </a:solidFill>
                <a:latin typeface="Chaparral Pro" panose="02060503040505020203" pitchFamily="18" charset="0"/>
              </a:rPr>
              <a:t>permite el menor deterioro de </a:t>
            </a:r>
            <a:r>
              <a:rPr lang="es-ES" sz="1800" dirty="0" smtClean="0">
                <a:solidFill>
                  <a:schemeClr val="bg1"/>
                </a:solidFill>
                <a:latin typeface="Chaparral Pro" panose="02060503040505020203" pitchFamily="18" charset="0"/>
              </a:rPr>
              <a:t>la instalación </a:t>
            </a:r>
            <a:r>
              <a:rPr lang="es-ES" sz="1800" dirty="0">
                <a:solidFill>
                  <a:schemeClr val="bg1"/>
                </a:solidFill>
                <a:latin typeface="Chaparral Pro" panose="02060503040505020203" pitchFamily="18" charset="0"/>
              </a:rPr>
              <a:t>sufrida por el shock calórico durante un cortocircuito.</a:t>
            </a:r>
          </a:p>
          <a:p>
            <a:pPr marL="0" indent="0">
              <a:buNone/>
            </a:pPr>
            <a:r>
              <a:rPr lang="es-ES" sz="1800" b="1" dirty="0">
                <a:solidFill>
                  <a:schemeClr val="bg1"/>
                </a:solidFill>
                <a:effectLst>
                  <a:outerShdw blurRad="38100" dist="38100" dir="2700000" algn="tl">
                    <a:srgbClr val="000000">
                      <a:alpha val="43137"/>
                    </a:srgbClr>
                  </a:outerShdw>
                </a:effectLst>
                <a:latin typeface="Chaparral Pro" panose="02060503040505020203" pitchFamily="18" charset="0"/>
              </a:rPr>
              <a:t>Resistencia a los choques mecánicos:</a:t>
            </a:r>
            <a:r>
              <a:rPr lang="es-ES" sz="1800" dirty="0">
                <a:solidFill>
                  <a:schemeClr val="bg1"/>
                </a:solidFill>
                <a:latin typeface="Chaparral Pro" panose="02060503040505020203" pitchFamily="18" charset="0"/>
              </a:rPr>
              <a:t> Su envolvente termoplástica flexible permite evitar </a:t>
            </a:r>
            <a:r>
              <a:rPr lang="es-ES" sz="1800" dirty="0" smtClean="0">
                <a:solidFill>
                  <a:schemeClr val="bg1"/>
                </a:solidFill>
                <a:latin typeface="Chaparral Pro" panose="02060503040505020203" pitchFamily="18" charset="0"/>
              </a:rPr>
              <a:t>quiebres y </a:t>
            </a:r>
            <a:r>
              <a:rPr lang="es-ES" sz="1800" dirty="0">
                <a:solidFill>
                  <a:schemeClr val="bg1"/>
                </a:solidFill>
                <a:latin typeface="Chaparral Pro" panose="02060503040505020203" pitchFamily="18" charset="0"/>
              </a:rPr>
              <a:t>roturas del interruptor debido a condiciones severas de manipulación, hasta 30G (G: </a:t>
            </a:r>
            <a:r>
              <a:rPr lang="es-ES" sz="1800" dirty="0" smtClean="0">
                <a:solidFill>
                  <a:schemeClr val="bg1"/>
                </a:solidFill>
                <a:latin typeface="Chaparral Pro" panose="02060503040505020203" pitchFamily="18" charset="0"/>
              </a:rPr>
              <a:t>aceleración de </a:t>
            </a:r>
            <a:r>
              <a:rPr lang="es-ES" sz="1800" dirty="0">
                <a:solidFill>
                  <a:schemeClr val="bg1"/>
                </a:solidFill>
                <a:latin typeface="Chaparral Pro" panose="02060503040505020203" pitchFamily="18" charset="0"/>
              </a:rPr>
              <a:t>gravedad). Por ejemplo, caída accidental del embalaje o el interruptor suelto mientras se </a:t>
            </a:r>
            <a:r>
              <a:rPr lang="es-ES" sz="1800" dirty="0" smtClean="0">
                <a:solidFill>
                  <a:schemeClr val="bg1"/>
                </a:solidFill>
                <a:latin typeface="Chaparral Pro" panose="02060503040505020203" pitchFamily="18" charset="0"/>
              </a:rPr>
              <a:t>está montando</a:t>
            </a:r>
            <a:r>
              <a:rPr lang="es-ES" sz="1800" dirty="0">
                <a:solidFill>
                  <a:schemeClr val="bg1"/>
                </a:solidFill>
                <a:latin typeface="Chaparral Pro" panose="02060503040505020203" pitchFamily="18" charset="0"/>
              </a:rPr>
              <a:t>.</a:t>
            </a:r>
          </a:p>
        </p:txBody>
      </p:sp>
    </p:spTree>
    <p:extLst>
      <p:ext uri="{BB962C8B-B14F-4D97-AF65-F5344CB8AC3E}">
        <p14:creationId xmlns:p14="http://schemas.microsoft.com/office/powerpoint/2010/main" val="2582453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600" y="620688"/>
            <a:ext cx="8686800" cy="838200"/>
          </a:xfrm>
        </p:spPr>
        <p:txBody>
          <a:bodyPr/>
          <a:lstStyle/>
          <a:p>
            <a:r>
              <a:rPr lang="es-ES" sz="3200" dirty="0" smtClean="0">
                <a:latin typeface="Charlemagne Std" panose="04020705060702020204" pitchFamily="82" charset="0"/>
              </a:rPr>
              <a:t>Interruptores Automáticos (Disyuntores) De Potencia (Uso Industrial)</a:t>
            </a:r>
            <a:endParaRPr lang="es-ES" sz="3200" dirty="0">
              <a:latin typeface="Charlemagne Std" panose="04020705060702020204" pitchFamily="82" charset="0"/>
            </a:endParaRPr>
          </a:p>
        </p:txBody>
      </p:sp>
      <p:sp>
        <p:nvSpPr>
          <p:cNvPr id="3" name="Marcador de contenido 2"/>
          <p:cNvSpPr>
            <a:spLocks noGrp="1"/>
          </p:cNvSpPr>
          <p:nvPr>
            <p:ph idx="1"/>
          </p:nvPr>
        </p:nvSpPr>
        <p:spPr/>
        <p:txBody>
          <a:bodyPr/>
          <a:lstStyle/>
          <a:p>
            <a:pPr marL="0" indent="0">
              <a:buNone/>
            </a:pPr>
            <a:r>
              <a:rPr lang="es-ES" sz="2000" dirty="0">
                <a:solidFill>
                  <a:schemeClr val="bg1"/>
                </a:solidFill>
                <a:latin typeface="Cronos" panose="02000503050000020004" pitchFamily="2" charset="0"/>
              </a:rPr>
              <a:t>Como ya vimos, estos dispositivos también protegen frente a sobrecargas </a:t>
            </a:r>
            <a:r>
              <a:rPr lang="es-ES" sz="2000" dirty="0" smtClean="0">
                <a:solidFill>
                  <a:schemeClr val="bg1"/>
                </a:solidFill>
                <a:latin typeface="Cronos" panose="02000503050000020004" pitchFamily="2" charset="0"/>
              </a:rPr>
              <a:t>y cortocircuitos</a:t>
            </a:r>
            <a:r>
              <a:rPr lang="es-ES" sz="2000" dirty="0">
                <a:solidFill>
                  <a:schemeClr val="bg1"/>
                </a:solidFill>
                <a:latin typeface="Cronos" panose="02000503050000020004" pitchFamily="2" charset="0"/>
              </a:rPr>
              <a:t>, pero en entornos industriales (calibres hasta 6000 A</a:t>
            </a:r>
            <a:r>
              <a:rPr lang="es-ES" sz="2000" dirty="0" smtClean="0">
                <a:solidFill>
                  <a:schemeClr val="bg1"/>
                </a:solidFill>
                <a:latin typeface="Cronos" panose="02000503050000020004" pitchFamily="2" charset="0"/>
              </a:rPr>
              <a:t>)</a:t>
            </a:r>
          </a:p>
          <a:p>
            <a:pPr marL="0" indent="0">
              <a:buNone/>
            </a:pPr>
            <a:r>
              <a:rPr lang="es-ES" sz="2000" dirty="0" smtClean="0">
                <a:solidFill>
                  <a:schemeClr val="bg1"/>
                </a:solidFill>
                <a:latin typeface="Cronos" panose="02000503050000020004" pitchFamily="2" charset="0"/>
              </a:rPr>
              <a:t>Los </a:t>
            </a:r>
            <a:r>
              <a:rPr lang="es-ES" sz="2000" dirty="0">
                <a:solidFill>
                  <a:schemeClr val="bg1"/>
                </a:solidFill>
                <a:latin typeface="Cronos" panose="02000503050000020004" pitchFamily="2" charset="0"/>
              </a:rPr>
              <a:t>relés de protección son electrónicos y toman una muestra de las intensidades </a:t>
            </a:r>
            <a:r>
              <a:rPr lang="es-ES" sz="2000" dirty="0" smtClean="0">
                <a:solidFill>
                  <a:schemeClr val="bg1"/>
                </a:solidFill>
                <a:latin typeface="Cronos" panose="02000503050000020004" pitchFamily="2" charset="0"/>
              </a:rPr>
              <a:t>de los </a:t>
            </a:r>
            <a:r>
              <a:rPr lang="es-ES" sz="2000" dirty="0">
                <a:solidFill>
                  <a:schemeClr val="bg1"/>
                </a:solidFill>
                <a:latin typeface="Cronos" panose="02000503050000020004" pitchFamily="2" charset="0"/>
              </a:rPr>
              <a:t>conductores desde los secundarios de transformadores de </a:t>
            </a:r>
            <a:r>
              <a:rPr lang="es-ES" sz="2000" dirty="0" smtClean="0">
                <a:solidFill>
                  <a:schemeClr val="bg1"/>
                </a:solidFill>
                <a:latin typeface="Cronos" panose="02000503050000020004" pitchFamily="2" charset="0"/>
              </a:rPr>
              <a:t>intensidad</a:t>
            </a:r>
            <a:r>
              <a:rPr lang="es-ES" sz="2000" dirty="0">
                <a:solidFill>
                  <a:schemeClr val="bg1"/>
                </a:solidFill>
                <a:latin typeface="Cronos" panose="02000503050000020004" pitchFamily="2" charset="0"/>
              </a:rPr>
              <a:t>.</a:t>
            </a:r>
            <a:r>
              <a:rPr lang="es-ES" sz="2000" dirty="0" smtClean="0">
                <a:solidFill>
                  <a:schemeClr val="bg1"/>
                </a:solidFill>
                <a:latin typeface="Cronos" panose="02000503050000020004" pitchFamily="2" charset="0"/>
              </a:rPr>
              <a:t> </a:t>
            </a:r>
          </a:p>
          <a:p>
            <a:pPr marL="0" indent="0">
              <a:buNone/>
            </a:pPr>
            <a:endParaRPr lang="es-ES" sz="2000" dirty="0">
              <a:solidFill>
                <a:schemeClr val="bg1"/>
              </a:solidFill>
              <a:latin typeface="Cronos" panose="02000503050000020004" pitchFamily="2" charset="0"/>
            </a:endParaRPr>
          </a:p>
          <a:p>
            <a:pPr marL="0" indent="0">
              <a:buNone/>
            </a:pPr>
            <a:r>
              <a:rPr lang="es-ES" sz="2000" dirty="0" smtClean="0">
                <a:solidFill>
                  <a:schemeClr val="bg1"/>
                </a:solidFill>
                <a:latin typeface="Cronos" panose="02000503050000020004" pitchFamily="2" charset="0"/>
              </a:rPr>
              <a:t>Las </a:t>
            </a:r>
            <a:r>
              <a:rPr lang="es-ES" sz="2000" dirty="0">
                <a:solidFill>
                  <a:schemeClr val="bg1"/>
                </a:solidFill>
                <a:latin typeface="Cronos" panose="02000503050000020004" pitchFamily="2" charset="0"/>
              </a:rPr>
              <a:t>partes constituyentes son:</a:t>
            </a:r>
          </a:p>
          <a:p>
            <a:pPr marL="0" indent="0">
              <a:buNone/>
            </a:pPr>
            <a:r>
              <a:rPr lang="es-ES" sz="2000" dirty="0">
                <a:solidFill>
                  <a:schemeClr val="bg1"/>
                </a:solidFill>
                <a:latin typeface="Cronos" panose="02000503050000020004" pitchFamily="2" charset="0"/>
              </a:rPr>
              <a:t>a) Contacto de apertura-cierre</a:t>
            </a:r>
          </a:p>
          <a:p>
            <a:pPr marL="0" indent="0">
              <a:buNone/>
            </a:pPr>
            <a:r>
              <a:rPr lang="es-ES" sz="2000" dirty="0">
                <a:solidFill>
                  <a:schemeClr val="bg1"/>
                </a:solidFill>
                <a:latin typeface="Cronos" panose="02000503050000020004" pitchFamily="2" charset="0"/>
              </a:rPr>
              <a:t>b) Disparador electromecánico del disyuntor</a:t>
            </a:r>
          </a:p>
          <a:p>
            <a:pPr marL="0" indent="0">
              <a:buNone/>
            </a:pPr>
            <a:r>
              <a:rPr lang="es-ES" sz="2000" dirty="0">
                <a:solidFill>
                  <a:schemeClr val="bg1"/>
                </a:solidFill>
                <a:latin typeface="Cronos" panose="02000503050000020004" pitchFamily="2" charset="0"/>
              </a:rPr>
              <a:t>c) Transformadores de intensidad</a:t>
            </a:r>
          </a:p>
          <a:p>
            <a:pPr marL="0" indent="0">
              <a:buNone/>
            </a:pPr>
            <a:r>
              <a:rPr lang="es-ES" sz="2000" dirty="0">
                <a:solidFill>
                  <a:schemeClr val="bg1"/>
                </a:solidFill>
                <a:latin typeface="Cronos" panose="02000503050000020004" pitchFamily="2" charset="0"/>
              </a:rPr>
              <a:t>d) Relé de protección</a:t>
            </a:r>
          </a:p>
        </p:txBody>
      </p:sp>
    </p:spTree>
    <p:extLst>
      <p:ext uri="{BB962C8B-B14F-4D97-AF65-F5344CB8AC3E}">
        <p14:creationId xmlns:p14="http://schemas.microsoft.com/office/powerpoint/2010/main" val="1046544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052736"/>
            <a:ext cx="4443327" cy="4443327"/>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1212160"/>
            <a:ext cx="4419084" cy="4124478"/>
          </a:xfrm>
          <a:prstGeom prst="rect">
            <a:avLst/>
          </a:prstGeom>
        </p:spPr>
      </p:pic>
    </p:spTree>
    <p:extLst>
      <p:ext uri="{BB962C8B-B14F-4D97-AF65-F5344CB8AC3E}">
        <p14:creationId xmlns:p14="http://schemas.microsoft.com/office/powerpoint/2010/main" val="2392354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latin typeface="Charlemagne Std" pitchFamily="82" charset="0"/>
              </a:rPr>
              <a:t>Clasificación</a:t>
            </a:r>
            <a:endParaRPr lang="es-ES_tradnl" dirty="0">
              <a:latin typeface="Charlemagne Std" pitchFamily="82" charset="0"/>
            </a:endParaRPr>
          </a:p>
        </p:txBody>
      </p:sp>
      <p:sp>
        <p:nvSpPr>
          <p:cNvPr id="3" name="2 Marcador de contenido"/>
          <p:cNvSpPr>
            <a:spLocks noGrp="1"/>
          </p:cNvSpPr>
          <p:nvPr>
            <p:ph idx="1"/>
          </p:nvPr>
        </p:nvSpPr>
        <p:spPr>
          <a:xfrm>
            <a:off x="251520" y="2132856"/>
            <a:ext cx="8686800" cy="2688704"/>
          </a:xfrm>
        </p:spPr>
        <p:txBody>
          <a:bodyPr/>
          <a:lstStyle/>
          <a:p>
            <a:pPr marL="0" indent="0">
              <a:buNone/>
            </a:pPr>
            <a:r>
              <a:rPr lang="es-ES_tradnl" sz="2800" dirty="0" smtClean="0">
                <a:solidFill>
                  <a:schemeClr val="bg1"/>
                </a:solidFill>
                <a:latin typeface="CronosMM" pitchFamily="2" charset="0"/>
              </a:rPr>
              <a:t>Los interruptores automáticos tienen, sobre todo, la capacidad de interrumpir corrientes de cortocircuito. Por esta razón, están divididos en categorías básicas según su capacidad de corte, tipo de estructura y capacidad para limitar la corriente de cortocircuito. Por consiguiente, pueden clasificarse como:</a:t>
            </a:r>
            <a:endParaRPr lang="es-ES_tradnl" sz="2800" dirty="0">
              <a:solidFill>
                <a:schemeClr val="bg1"/>
              </a:solidFill>
              <a:latin typeface="CronosMM" pitchFamily="2" charset="0"/>
            </a:endParaRPr>
          </a:p>
        </p:txBody>
      </p:sp>
    </p:spTree>
    <p:extLst>
      <p:ext uri="{BB962C8B-B14F-4D97-AF65-F5344CB8AC3E}">
        <p14:creationId xmlns:p14="http://schemas.microsoft.com/office/powerpoint/2010/main" val="23321654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96752"/>
            <a:ext cx="8686800" cy="5472608"/>
          </a:xfrm>
        </p:spPr>
        <p:txBody>
          <a:bodyPr/>
          <a:lstStyle/>
          <a:p>
            <a:pPr>
              <a:buFont typeface="Wingdings 2" pitchFamily="18" charset="2"/>
              <a:buChar char="ö"/>
            </a:pPr>
            <a:r>
              <a:rPr lang="es-ES_tradnl" sz="2400" dirty="0" smtClean="0">
                <a:solidFill>
                  <a:schemeClr val="bg1"/>
                </a:solidFill>
                <a:latin typeface="Cronos" panose="02000503050000020004" pitchFamily="2" charset="0"/>
              </a:rPr>
              <a:t>Interruptores Automáticos Con Extinción De La Intensidad Al Paso Por Cero. </a:t>
            </a:r>
            <a:r>
              <a:rPr lang="es-ES_tradnl" sz="2400" dirty="0" smtClean="0">
                <a:solidFill>
                  <a:schemeClr val="bg1"/>
                </a:solidFill>
                <a:latin typeface="Cronos" panose="02000503050000020004" pitchFamily="2" charset="0"/>
                <a:sym typeface="Webdings"/>
              </a:rPr>
              <a:t></a:t>
            </a:r>
          </a:p>
          <a:p>
            <a:pPr>
              <a:buFont typeface="Wingdings 2" pitchFamily="18" charset="2"/>
              <a:buChar char="ö"/>
            </a:pPr>
            <a:r>
              <a:rPr lang="es-ES_tradnl" sz="2400" dirty="0" smtClean="0">
                <a:solidFill>
                  <a:schemeClr val="bg1"/>
                </a:solidFill>
                <a:latin typeface="Cronos" panose="02000503050000020004" pitchFamily="2" charset="0"/>
              </a:rPr>
              <a:t>Interruptores Automáticos De Limitación De Corriente.</a:t>
            </a:r>
            <a:r>
              <a:rPr lang="es-ES_tradnl" sz="2400" dirty="0" smtClean="0">
                <a:solidFill>
                  <a:schemeClr val="bg1"/>
                </a:solidFill>
                <a:latin typeface="Cronos" panose="02000503050000020004" pitchFamily="2" charset="0"/>
                <a:sym typeface="Webdings"/>
              </a:rPr>
              <a:t> </a:t>
            </a:r>
            <a:endParaRPr lang="es-ES_tradnl" sz="2400" dirty="0" smtClean="0">
              <a:solidFill>
                <a:schemeClr val="bg1"/>
              </a:solidFill>
              <a:latin typeface="Cronos" panose="02000503050000020004" pitchFamily="2" charset="0"/>
            </a:endParaRPr>
          </a:p>
          <a:p>
            <a:pPr marL="0" indent="0">
              <a:buNone/>
            </a:pPr>
            <a:endParaRPr lang="es-ES_tradnl" sz="2400" dirty="0" smtClean="0">
              <a:solidFill>
                <a:schemeClr val="bg1"/>
              </a:solidFill>
              <a:latin typeface="Cronos" panose="02000503050000020004" pitchFamily="2" charset="0"/>
            </a:endParaRPr>
          </a:p>
          <a:p>
            <a:pPr marL="0" indent="0">
              <a:buNone/>
            </a:pPr>
            <a:endParaRPr lang="es-ES_tradnl" sz="2400" dirty="0" smtClean="0">
              <a:solidFill>
                <a:schemeClr val="bg1"/>
              </a:solidFill>
              <a:latin typeface="Cronos" panose="02000503050000020004" pitchFamily="2" charset="0"/>
            </a:endParaRPr>
          </a:p>
          <a:p>
            <a:pPr marL="0" indent="0">
              <a:buNone/>
            </a:pPr>
            <a:r>
              <a:rPr lang="es-ES_tradnl" sz="2400" dirty="0" smtClean="0">
                <a:solidFill>
                  <a:schemeClr val="bg1"/>
                </a:solidFill>
                <a:latin typeface="Cronos" panose="02000503050000020004" pitchFamily="2" charset="0"/>
              </a:rPr>
              <a:t>Según sus características de sobreintensidad, los interruptores automáticos de los dos tipos anteriores pueden subdividirse en otros dos grupos:</a:t>
            </a:r>
          </a:p>
          <a:p>
            <a:pPr marL="0" indent="0">
              <a:buNone/>
            </a:pPr>
            <a:endParaRPr lang="es-ES_tradnl" sz="2400" dirty="0" smtClean="0">
              <a:solidFill>
                <a:schemeClr val="bg1"/>
              </a:solidFill>
              <a:latin typeface="Cronos" panose="02000503050000020004" pitchFamily="2" charset="0"/>
            </a:endParaRPr>
          </a:p>
          <a:p>
            <a:pPr>
              <a:buFont typeface="Wingdings 2" pitchFamily="18" charset="2"/>
              <a:buChar char="ö"/>
            </a:pPr>
            <a:r>
              <a:rPr lang="es-ES_tradnl" sz="2400" dirty="0" smtClean="0">
                <a:solidFill>
                  <a:schemeClr val="bg1"/>
                </a:solidFill>
                <a:latin typeface="Cronos" panose="02000503050000020004" pitchFamily="2" charset="0"/>
              </a:rPr>
              <a:t>Interruptores Automáticos Para La Protección De Motores.</a:t>
            </a:r>
            <a:r>
              <a:rPr lang="es-ES_tradnl" sz="2400" dirty="0" smtClean="0">
                <a:solidFill>
                  <a:schemeClr val="bg1"/>
                </a:solidFill>
                <a:latin typeface="Cronos" panose="02000503050000020004" pitchFamily="2" charset="0"/>
                <a:sym typeface="Webdings"/>
              </a:rPr>
              <a:t> </a:t>
            </a:r>
            <a:endParaRPr lang="es-ES_tradnl" sz="2400" dirty="0" smtClean="0">
              <a:solidFill>
                <a:schemeClr val="bg1"/>
              </a:solidFill>
              <a:latin typeface="Cronos" panose="02000503050000020004" pitchFamily="2" charset="0"/>
            </a:endParaRPr>
          </a:p>
          <a:p>
            <a:pPr>
              <a:buFont typeface="Wingdings 2" pitchFamily="18" charset="2"/>
              <a:buChar char="ö"/>
            </a:pPr>
            <a:r>
              <a:rPr lang="es-ES_tradnl" sz="2400" dirty="0" smtClean="0">
                <a:solidFill>
                  <a:schemeClr val="bg1"/>
                </a:solidFill>
                <a:latin typeface="Cronos" panose="02000503050000020004" pitchFamily="2" charset="0"/>
              </a:rPr>
              <a:t>Interruptores Automáticos Para La Protección De Circuitos De Conexión E Instalaciones.</a:t>
            </a:r>
            <a:r>
              <a:rPr lang="es-ES_tradnl" sz="2400" dirty="0" smtClean="0">
                <a:solidFill>
                  <a:schemeClr val="bg1"/>
                </a:solidFill>
                <a:latin typeface="Cronos" panose="02000503050000020004" pitchFamily="2" charset="0"/>
                <a:sym typeface="Webdings"/>
              </a:rPr>
              <a:t> </a:t>
            </a:r>
            <a:endParaRPr lang="es-ES_tradnl" sz="2400" dirty="0">
              <a:solidFill>
                <a:schemeClr val="bg1"/>
              </a:solidFill>
              <a:latin typeface="Cronos" panose="02000503050000020004" pitchFamily="2" charset="0"/>
            </a:endParaRPr>
          </a:p>
        </p:txBody>
      </p:sp>
    </p:spTree>
    <p:extLst>
      <p:ext uri="{BB962C8B-B14F-4D97-AF65-F5344CB8AC3E}">
        <p14:creationId xmlns:p14="http://schemas.microsoft.com/office/powerpoint/2010/main" val="8556551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1268760"/>
            <a:ext cx="8343064" cy="4572000"/>
          </a:xfrm>
        </p:spPr>
      </p:pic>
    </p:spTree>
    <p:extLst>
      <p:ext uri="{BB962C8B-B14F-4D97-AF65-F5344CB8AC3E}">
        <p14:creationId xmlns:p14="http://schemas.microsoft.com/office/powerpoint/2010/main" val="1110712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838200"/>
            <a:ext cx="8686800" cy="1438672"/>
          </a:xfrm>
        </p:spPr>
        <p:txBody>
          <a:bodyPr/>
          <a:lstStyle/>
          <a:p>
            <a:r>
              <a:rPr lang="es-ES_tradnl" sz="2400" dirty="0" smtClean="0">
                <a:latin typeface="Charlemagne Std" pitchFamily="82" charset="0"/>
              </a:rPr>
              <a:t>Interruptor Automático Con Extinción De La Intensidad Al Paso Por Cero</a:t>
            </a:r>
            <a:endParaRPr lang="es-ES_tradnl" sz="2400" dirty="0">
              <a:latin typeface="Charlemagne Std" pitchFamily="82" charset="0"/>
            </a:endParaRPr>
          </a:p>
        </p:txBody>
      </p:sp>
      <p:sp>
        <p:nvSpPr>
          <p:cNvPr id="3" name="2 Marcador de contenido"/>
          <p:cNvSpPr>
            <a:spLocks noGrp="1"/>
          </p:cNvSpPr>
          <p:nvPr>
            <p:ph idx="1"/>
          </p:nvPr>
        </p:nvSpPr>
        <p:spPr>
          <a:xfrm>
            <a:off x="251520" y="2492896"/>
            <a:ext cx="8686800" cy="3696816"/>
          </a:xfrm>
        </p:spPr>
        <p:txBody>
          <a:bodyPr/>
          <a:lstStyle/>
          <a:p>
            <a:pPr marL="0" indent="0">
              <a:buNone/>
            </a:pPr>
            <a:r>
              <a:rPr lang="es-ES_tradnl" sz="2200" dirty="0" smtClean="0">
                <a:solidFill>
                  <a:schemeClr val="bg1"/>
                </a:solidFill>
                <a:latin typeface="Cronos" panose="02000503050000020004" pitchFamily="2" charset="0"/>
              </a:rPr>
              <a:t>En el caso de una corriente alterna, el arco se extingue de forma automática con el paso por cero. Esta propiedad se emplea en los interruptores automáticos con extinción de la intensidad al paso por cero y evita el recebado del arco. </a:t>
            </a:r>
          </a:p>
          <a:p>
            <a:pPr marL="0" indent="0">
              <a:buNone/>
            </a:pPr>
            <a:endParaRPr lang="es-ES_tradnl" sz="2000" dirty="0" smtClean="0">
              <a:solidFill>
                <a:schemeClr val="bg1"/>
              </a:solidFill>
              <a:latin typeface="Cronos" panose="02000503050000020004" pitchFamily="2" charset="0"/>
            </a:endParaRPr>
          </a:p>
          <a:p>
            <a:pPr marL="0" indent="0">
              <a:buNone/>
            </a:pPr>
            <a:r>
              <a:rPr lang="es-ES_tradnl" sz="2200" dirty="0" smtClean="0">
                <a:solidFill>
                  <a:schemeClr val="bg1"/>
                </a:solidFill>
                <a:latin typeface="Cronos" panose="02000503050000020004" pitchFamily="2" charset="0"/>
              </a:rPr>
              <a:t>La trayectoria del arco se desioniza por la absorción de la energía térmica. En otras palabras, las partículas cargadas o iones son apartadas de la trayectoria por la que se formó el arco justo antes de su extinción. De este modo se evita el recebado del arco a causa de una recuperación de tensión entre los contactos después de la corriente nula.</a:t>
            </a:r>
            <a:endParaRPr lang="es-ES_tradnl" sz="2200" dirty="0">
              <a:solidFill>
                <a:schemeClr val="bg1"/>
              </a:solidFill>
              <a:latin typeface="Cronos" panose="02000503050000020004" pitchFamily="2" charset="0"/>
            </a:endParaRPr>
          </a:p>
        </p:txBody>
      </p:sp>
    </p:spTree>
    <p:extLst>
      <p:ext uri="{BB962C8B-B14F-4D97-AF65-F5344CB8AC3E}">
        <p14:creationId xmlns:p14="http://schemas.microsoft.com/office/powerpoint/2010/main" val="8749428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2348880"/>
            <a:ext cx="8686800" cy="2232248"/>
          </a:xfrm>
        </p:spPr>
        <p:txBody>
          <a:bodyPr/>
          <a:lstStyle/>
          <a:p>
            <a:pPr marL="0" indent="0">
              <a:buNone/>
            </a:pPr>
            <a:r>
              <a:rPr lang="es-ES_tradnl" sz="2800" dirty="0" smtClean="0">
                <a:solidFill>
                  <a:schemeClr val="bg1"/>
                </a:solidFill>
                <a:latin typeface="Cronos" panose="02000503050000020004" pitchFamily="2" charset="0"/>
              </a:rPr>
              <a:t>Debido a que la corriente se interrumpe sólo después del paso por cero natural del semiperiodo, este tipo de interruptores automáticos permite valores de paso bastante altos y se utilizan principalmente para el trabajo estándar de proteger el cableado de conexión y las instalaciones. </a:t>
            </a:r>
            <a:endParaRPr lang="es-ES_tradnl" sz="2800" dirty="0">
              <a:solidFill>
                <a:schemeClr val="bg1"/>
              </a:solidFill>
              <a:latin typeface="Cronos" panose="02000503050000020004" pitchFamily="2" charset="0"/>
            </a:endParaRPr>
          </a:p>
        </p:txBody>
      </p:sp>
    </p:spTree>
    <p:extLst>
      <p:ext uri="{BB962C8B-B14F-4D97-AF65-F5344CB8AC3E}">
        <p14:creationId xmlns:p14="http://schemas.microsoft.com/office/powerpoint/2010/main" val="10609622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934616"/>
            <a:ext cx="8686800" cy="838200"/>
          </a:xfrm>
        </p:spPr>
        <p:txBody>
          <a:bodyPr/>
          <a:lstStyle/>
          <a:p>
            <a:r>
              <a:rPr lang="es-ES_tradnl" sz="2800" dirty="0" smtClean="0">
                <a:latin typeface="Charlemagne Std" pitchFamily="82" charset="0"/>
              </a:rPr>
              <a:t>Interruptor Automático De Limitación De Corriente</a:t>
            </a:r>
            <a:endParaRPr lang="es-ES_tradnl" sz="2800" dirty="0">
              <a:latin typeface="Charlemagne Std" pitchFamily="82" charset="0"/>
            </a:endParaRPr>
          </a:p>
        </p:txBody>
      </p:sp>
      <p:sp>
        <p:nvSpPr>
          <p:cNvPr id="3" name="2 Marcador de contenido"/>
          <p:cNvSpPr>
            <a:spLocks noGrp="1"/>
          </p:cNvSpPr>
          <p:nvPr>
            <p:ph idx="1"/>
          </p:nvPr>
        </p:nvSpPr>
        <p:spPr>
          <a:xfrm>
            <a:off x="228600" y="1881336"/>
            <a:ext cx="8686800" cy="4572000"/>
          </a:xfrm>
        </p:spPr>
        <p:txBody>
          <a:bodyPr/>
          <a:lstStyle/>
          <a:p>
            <a:pPr marL="0" indent="0">
              <a:buNone/>
            </a:pPr>
            <a:r>
              <a:rPr lang="es-ES_tradnl" sz="2000" dirty="0" smtClean="0">
                <a:solidFill>
                  <a:schemeClr val="bg1"/>
                </a:solidFill>
                <a:latin typeface="Cronos" panose="02000503050000020004" pitchFamily="2" charset="0"/>
              </a:rPr>
              <a:t>Con el fin de reducir el esfuerzo mecánico (por fuerzas electrodinámicas) y térmico</a:t>
            </a:r>
          </a:p>
          <a:p>
            <a:pPr marL="0" indent="0">
              <a:buNone/>
            </a:pPr>
            <a:r>
              <a:rPr lang="es-ES_tradnl" sz="2000" dirty="0" smtClean="0">
                <a:solidFill>
                  <a:schemeClr val="bg1"/>
                </a:solidFill>
                <a:latin typeface="Cronos" panose="02000503050000020004" pitchFamily="2" charset="0"/>
              </a:rPr>
              <a:t>sobre el objeto que se desea proteger, la corriente debe interrumpirse justo</a:t>
            </a:r>
          </a:p>
          <a:p>
            <a:pPr marL="0" indent="0">
              <a:buNone/>
            </a:pPr>
            <a:r>
              <a:rPr lang="es-ES_tradnl" sz="2000" dirty="0" smtClean="0">
                <a:solidFill>
                  <a:schemeClr val="bg1"/>
                </a:solidFill>
                <a:latin typeface="Cronos" panose="02000503050000020004" pitchFamily="2" charset="0"/>
              </a:rPr>
              <a:t>al iniciarse el cortocircuito, antes de alcanzar el valor potencial máximo (por</a:t>
            </a:r>
          </a:p>
          <a:p>
            <a:pPr marL="0" indent="0">
              <a:buNone/>
            </a:pPr>
            <a:r>
              <a:rPr lang="es-ES_tradnl" sz="2000" dirty="0" smtClean="0">
                <a:solidFill>
                  <a:schemeClr val="bg1"/>
                </a:solidFill>
                <a:latin typeface="Cronos" panose="02000503050000020004" pitchFamily="2" charset="0"/>
              </a:rPr>
              <a:t>ejemplo, para evitar que se suelden los contactos del contactor).</a:t>
            </a:r>
          </a:p>
          <a:p>
            <a:pPr marL="0" indent="0">
              <a:buNone/>
            </a:pPr>
            <a:endParaRPr lang="es-ES_tradnl" sz="2000" dirty="0">
              <a:solidFill>
                <a:schemeClr val="bg1"/>
              </a:solidFill>
              <a:latin typeface="Cronos" panose="02000503050000020004" pitchFamily="2" charset="0"/>
            </a:endParaRPr>
          </a:p>
          <a:p>
            <a:pPr marL="0" indent="0">
              <a:buNone/>
            </a:pPr>
            <a:r>
              <a:rPr lang="es-ES_tradnl" sz="2000" dirty="0" smtClean="0">
                <a:solidFill>
                  <a:schemeClr val="bg1"/>
                </a:solidFill>
                <a:latin typeface="Cronos" panose="02000503050000020004" pitchFamily="2" charset="0"/>
              </a:rPr>
              <a:t>Esto se logra mediante:</a:t>
            </a:r>
          </a:p>
          <a:p>
            <a:pPr>
              <a:buFont typeface="Wingdings 2" pitchFamily="18" charset="2"/>
              <a:buChar char="ö"/>
            </a:pPr>
            <a:r>
              <a:rPr lang="es-ES_tradnl" sz="2000" dirty="0" smtClean="0">
                <a:solidFill>
                  <a:schemeClr val="bg1"/>
                </a:solidFill>
                <a:latin typeface="Cronos" panose="02000503050000020004" pitchFamily="2" charset="0"/>
              </a:rPr>
              <a:t>La rápida apertura de los contactos principales.</a:t>
            </a:r>
          </a:p>
          <a:p>
            <a:pPr>
              <a:buFont typeface="Wingdings 2" pitchFamily="18" charset="2"/>
              <a:buChar char="ö"/>
            </a:pPr>
            <a:r>
              <a:rPr lang="es-ES_tradnl" sz="2000" dirty="0" smtClean="0">
                <a:solidFill>
                  <a:schemeClr val="bg1"/>
                </a:solidFill>
                <a:latin typeface="Cronos" panose="02000503050000020004" pitchFamily="2" charset="0"/>
              </a:rPr>
              <a:t>La rápida formación de una alta tensión de arco (apartar el arco rápidamente de los extremos de los contactos y dirigirlo hacia la cámara de arco).</a:t>
            </a:r>
            <a:endParaRPr lang="es-ES_tradnl" sz="2000" dirty="0">
              <a:solidFill>
                <a:schemeClr val="bg1"/>
              </a:solidFill>
              <a:latin typeface="Cronos" panose="02000503050000020004" pitchFamily="2" charset="0"/>
            </a:endParaRPr>
          </a:p>
        </p:txBody>
      </p:sp>
    </p:spTree>
    <p:extLst>
      <p:ext uri="{BB962C8B-B14F-4D97-AF65-F5344CB8AC3E}">
        <p14:creationId xmlns:p14="http://schemas.microsoft.com/office/powerpoint/2010/main" val="7155104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2204864"/>
            <a:ext cx="8686800" cy="1728192"/>
          </a:xfrm>
        </p:spPr>
        <p:txBody>
          <a:bodyPr/>
          <a:lstStyle/>
          <a:p>
            <a:pPr marL="0" indent="0">
              <a:buNone/>
            </a:pPr>
            <a:r>
              <a:rPr lang="es-ES_tradnl" sz="2400" dirty="0" smtClean="0">
                <a:solidFill>
                  <a:schemeClr val="bg1"/>
                </a:solidFill>
                <a:latin typeface="Cronos" panose="02000503050000020004" pitchFamily="2" charset="0"/>
              </a:rPr>
              <a:t>Los interruptores automáticos de limitación de corriente se utilizan en una amplia gama de aplicaciones. Ya no es necesario realizar complejos cálculos de la intensidad de cortocircuito para cada punto de la red donde se instala un interruptor automático.</a:t>
            </a:r>
            <a:endParaRPr lang="es-ES_tradnl" sz="1800" dirty="0" smtClean="0">
              <a:solidFill>
                <a:schemeClr val="bg1"/>
              </a:solidFill>
              <a:latin typeface="Cronos" panose="02000503050000020004" pitchFamily="2" charset="0"/>
            </a:endParaRPr>
          </a:p>
          <a:p>
            <a:pPr>
              <a:buFont typeface="Wingdings 2" pitchFamily="18" charset="2"/>
              <a:buChar char="ö"/>
            </a:pPr>
            <a:endParaRPr lang="es-ES_tradnl" sz="1000" dirty="0" smtClean="0">
              <a:solidFill>
                <a:schemeClr val="bg1"/>
              </a:solidFill>
              <a:latin typeface="CronosMM" pitchFamily="2" charset="0"/>
            </a:endParaRPr>
          </a:p>
        </p:txBody>
      </p:sp>
    </p:spTree>
    <p:extLst>
      <p:ext uri="{BB962C8B-B14F-4D97-AF65-F5344CB8AC3E}">
        <p14:creationId xmlns:p14="http://schemas.microsoft.com/office/powerpoint/2010/main" val="28647614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836712"/>
            <a:ext cx="8686800" cy="5544616"/>
          </a:xfrm>
        </p:spPr>
        <p:txBody>
          <a:bodyPr/>
          <a:lstStyle/>
          <a:p>
            <a:pPr marL="0" indent="0">
              <a:buNone/>
            </a:pPr>
            <a:r>
              <a:rPr lang="es-ES_tradnl" sz="2400" dirty="0" smtClean="0">
                <a:solidFill>
                  <a:schemeClr val="bg1"/>
                </a:solidFill>
                <a:latin typeface="Cronos" panose="02000503050000020004" pitchFamily="2" charset="0"/>
              </a:rPr>
              <a:t>Las características que hacen que la planificación sea tan sencilla con los interruptores automáticos como con los fusibles son las siguientes:</a:t>
            </a:r>
          </a:p>
          <a:p>
            <a:pPr marL="0" indent="0">
              <a:buNone/>
            </a:pPr>
            <a:endParaRPr lang="es-ES_tradnl" sz="2400" dirty="0" smtClean="0">
              <a:solidFill>
                <a:schemeClr val="bg1"/>
              </a:solidFill>
              <a:latin typeface="Cronos" panose="02000503050000020004" pitchFamily="2" charset="0"/>
            </a:endParaRPr>
          </a:p>
          <a:p>
            <a:pPr>
              <a:buFont typeface="Wingdings 2" pitchFamily="18" charset="2"/>
              <a:buChar char="ö"/>
            </a:pPr>
            <a:r>
              <a:rPr lang="es-ES_tradnl" sz="2400" i="1" u="sng" dirty="0" smtClean="0">
                <a:solidFill>
                  <a:schemeClr val="bg1"/>
                </a:solidFill>
                <a:latin typeface="Cronos" panose="02000503050000020004" pitchFamily="2" charset="0"/>
              </a:rPr>
              <a:t>Alta Capacidad De Corte:</a:t>
            </a:r>
            <a:r>
              <a:rPr lang="es-ES_tradnl" sz="2400" dirty="0" smtClean="0">
                <a:solidFill>
                  <a:schemeClr val="bg1"/>
                </a:solidFill>
                <a:latin typeface="Cronos" panose="02000503050000020004" pitchFamily="2" charset="0"/>
              </a:rPr>
              <a:t> Elimina la necesidad de calcular la intensidad de cortocircuito. En las aplicaciones reales, el nivel de fallo (intensidad de cortocircuito potencial) en el punto donde están instalados los interruptores automáticos para circuitos derivados de motor suele estar en el intervalo de 1…20 </a:t>
            </a:r>
            <a:r>
              <a:rPr lang="es-ES_tradnl" sz="2400" dirty="0" err="1" smtClean="0">
                <a:solidFill>
                  <a:schemeClr val="bg1"/>
                </a:solidFill>
                <a:latin typeface="Cronos" panose="02000503050000020004" pitchFamily="2" charset="0"/>
              </a:rPr>
              <a:t>kA</a:t>
            </a:r>
            <a:r>
              <a:rPr lang="es-ES_tradnl" sz="2400" dirty="0" smtClean="0">
                <a:solidFill>
                  <a:schemeClr val="bg1"/>
                </a:solidFill>
                <a:latin typeface="Cronos" panose="02000503050000020004" pitchFamily="2" charset="0"/>
              </a:rPr>
              <a:t>. Si la capacidad de corte del interruptor automático está por encima de este valor, no es necesario realizar ningún otro cálculo. Los interruptores automáticos pueden utilizarse en cualquier punto de la instalación sin necesidad de cálculos de dimensionamiento.</a:t>
            </a:r>
          </a:p>
          <a:p>
            <a:pPr marL="0" indent="0">
              <a:buNone/>
            </a:pPr>
            <a:endParaRPr lang="es-ES_tradnl" sz="2000" dirty="0" smtClean="0">
              <a:solidFill>
                <a:schemeClr val="bg1"/>
              </a:solidFill>
              <a:latin typeface="CronosMM" pitchFamily="2" charset="0"/>
            </a:endParaRPr>
          </a:p>
        </p:txBody>
      </p:sp>
    </p:spTree>
    <p:extLst>
      <p:ext uri="{BB962C8B-B14F-4D97-AF65-F5344CB8AC3E}">
        <p14:creationId xmlns:p14="http://schemas.microsoft.com/office/powerpoint/2010/main" val="9210451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buFont typeface="Wingdings 2" pitchFamily="18" charset="2"/>
              <a:buChar char="ö"/>
            </a:pPr>
            <a:r>
              <a:rPr lang="es-ES_tradnl" sz="2400" i="1" u="sng" dirty="0" smtClean="0">
                <a:solidFill>
                  <a:schemeClr val="bg1"/>
                </a:solidFill>
                <a:latin typeface="Cronos" panose="02000503050000020004" pitchFamily="2" charset="0"/>
              </a:rPr>
              <a:t>Valores De Paso Bajos:</a:t>
            </a:r>
            <a:r>
              <a:rPr lang="es-ES_tradnl" sz="2400" dirty="0">
                <a:solidFill>
                  <a:schemeClr val="bg1"/>
                </a:solidFill>
                <a:latin typeface="Cronos" panose="02000503050000020004" pitchFamily="2" charset="0"/>
              </a:rPr>
              <a:t> </a:t>
            </a:r>
            <a:r>
              <a:rPr lang="es-ES_tradnl" sz="2400" dirty="0" smtClean="0">
                <a:solidFill>
                  <a:schemeClr val="bg1"/>
                </a:solidFill>
                <a:latin typeface="Cronos" panose="02000503050000020004" pitchFamily="2" charset="0"/>
              </a:rPr>
              <a:t>Los contactores conectados aguas arriba soportan un esfuerzo menor gracias a la considerable limitación de corriente de cortocircuito ejercida por los interruptores automáticos. La coordinación de cortocircuito se simplifica y no es necesario consultar las tablas de coordinación de cortocircuito (los fabricantes realizan pruebas para las tablas de coordinación de cortocircuito y alimentación). La combinación de un interruptor automático y un contactor seleccionados en base a sus intensidades nominales puede, en la mayoría de los casos, cumplir los requisitos del tipo de coordinación sin otras consideraciones.</a:t>
            </a:r>
          </a:p>
          <a:p>
            <a:pPr marL="0" indent="0">
              <a:buNone/>
            </a:pPr>
            <a:endParaRPr lang="es-ES_tradnl" sz="2000" dirty="0">
              <a:solidFill>
                <a:schemeClr val="bg1"/>
              </a:solidFill>
              <a:latin typeface="CronosMM" pitchFamily="2" charset="0"/>
            </a:endParaRPr>
          </a:p>
        </p:txBody>
      </p:sp>
    </p:spTree>
    <p:extLst>
      <p:ext uri="{BB962C8B-B14F-4D97-AF65-F5344CB8AC3E}">
        <p14:creationId xmlns:p14="http://schemas.microsoft.com/office/powerpoint/2010/main" val="41283023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sz="2400" dirty="0" smtClean="0">
                <a:latin typeface="Charlemagne Std" pitchFamily="82" charset="0"/>
              </a:rPr>
              <a:t>Interruptor Automático Con Características De Protección De Motores</a:t>
            </a:r>
            <a:endParaRPr lang="es-ES_tradnl" sz="2400" dirty="0">
              <a:latin typeface="Charlemagne Std" pitchFamily="82" charset="0"/>
            </a:endParaRPr>
          </a:p>
        </p:txBody>
      </p:sp>
      <p:sp>
        <p:nvSpPr>
          <p:cNvPr id="3" name="2 Marcador de contenido"/>
          <p:cNvSpPr>
            <a:spLocks noGrp="1"/>
          </p:cNvSpPr>
          <p:nvPr>
            <p:ph idx="1"/>
          </p:nvPr>
        </p:nvSpPr>
        <p:spPr>
          <a:xfrm>
            <a:off x="209097" y="1784412"/>
            <a:ext cx="8686800" cy="2940732"/>
          </a:xfrm>
        </p:spPr>
        <p:txBody>
          <a:bodyPr/>
          <a:lstStyle/>
          <a:p>
            <a:pPr marL="0" indent="0">
              <a:buNone/>
            </a:pPr>
            <a:r>
              <a:rPr lang="es-ES_tradnl" sz="2000" dirty="0" smtClean="0">
                <a:solidFill>
                  <a:schemeClr val="bg1"/>
                </a:solidFill>
                <a:latin typeface="Cronos" panose="02000503050000020004" pitchFamily="2" charset="0"/>
              </a:rPr>
              <a:t> </a:t>
            </a:r>
            <a:r>
              <a:rPr lang="es-ES" sz="2000" dirty="0">
                <a:solidFill>
                  <a:schemeClr val="bg1"/>
                </a:solidFill>
                <a:latin typeface="Cronos" panose="02000503050000020004" pitchFamily="2" charset="0"/>
              </a:rPr>
              <a:t>Es un interruptor </a:t>
            </a:r>
            <a:r>
              <a:rPr lang="es-ES" sz="2000" dirty="0" smtClean="0">
                <a:solidFill>
                  <a:schemeClr val="bg1"/>
                </a:solidFill>
                <a:latin typeface="Cronos" panose="02000503050000020004" pitchFamily="2" charset="0"/>
              </a:rPr>
              <a:t>termomagnético </a:t>
            </a:r>
            <a:r>
              <a:rPr lang="es-ES" sz="2000" dirty="0">
                <a:solidFill>
                  <a:schemeClr val="bg1"/>
                </a:solidFill>
                <a:latin typeface="Cronos" panose="02000503050000020004" pitchFamily="2" charset="0"/>
              </a:rPr>
              <a:t>cuya intensidad de disparo </a:t>
            </a:r>
            <a:r>
              <a:rPr lang="es-ES" sz="2000" dirty="0" smtClean="0">
                <a:solidFill>
                  <a:schemeClr val="bg1"/>
                </a:solidFill>
                <a:latin typeface="Cronos" panose="02000503050000020004" pitchFamily="2" charset="0"/>
              </a:rPr>
              <a:t>térmico es </a:t>
            </a:r>
            <a:r>
              <a:rPr lang="es-ES" sz="2000" dirty="0">
                <a:solidFill>
                  <a:schemeClr val="bg1"/>
                </a:solidFill>
                <a:latin typeface="Cronos" panose="02000503050000020004" pitchFamily="2" charset="0"/>
              </a:rPr>
              <a:t>regulable. </a:t>
            </a:r>
            <a:r>
              <a:rPr lang="es-ES" sz="2000" dirty="0" smtClean="0">
                <a:solidFill>
                  <a:schemeClr val="bg1"/>
                </a:solidFill>
                <a:latin typeface="Cronos" panose="02000503050000020004" pitchFamily="2" charset="0"/>
              </a:rPr>
              <a:t>Se protege frente a sobreintensidades, </a:t>
            </a:r>
            <a:r>
              <a:rPr lang="es-ES" sz="2000" dirty="0">
                <a:solidFill>
                  <a:schemeClr val="bg1"/>
                </a:solidFill>
                <a:latin typeface="Cronos" panose="02000503050000020004" pitchFamily="2" charset="0"/>
              </a:rPr>
              <a:t>ya que permite </a:t>
            </a:r>
            <a:r>
              <a:rPr lang="es-ES" sz="2000" dirty="0" smtClean="0">
                <a:solidFill>
                  <a:schemeClr val="bg1"/>
                </a:solidFill>
                <a:latin typeface="Cronos" panose="02000503050000020004" pitchFamily="2" charset="0"/>
              </a:rPr>
              <a:t>ajustar la </a:t>
            </a:r>
            <a:r>
              <a:rPr lang="es-ES" sz="2000" dirty="0">
                <a:solidFill>
                  <a:schemeClr val="bg1"/>
                </a:solidFill>
                <a:latin typeface="Cronos" panose="02000503050000020004" pitchFamily="2" charset="0"/>
              </a:rPr>
              <a:t>intensidad de disparo térmico a </a:t>
            </a:r>
            <a:r>
              <a:rPr lang="es-ES" sz="2000" dirty="0" smtClean="0">
                <a:solidFill>
                  <a:schemeClr val="bg1"/>
                </a:solidFill>
                <a:latin typeface="Cronos" panose="02000503050000020004" pitchFamily="2" charset="0"/>
              </a:rPr>
              <a:t>la intensidad </a:t>
            </a:r>
            <a:r>
              <a:rPr lang="es-ES" sz="2000" dirty="0">
                <a:solidFill>
                  <a:schemeClr val="bg1"/>
                </a:solidFill>
                <a:latin typeface="Cronos" panose="02000503050000020004" pitchFamily="2" charset="0"/>
              </a:rPr>
              <a:t>nominal del motor</a:t>
            </a:r>
            <a:r>
              <a:rPr lang="es-ES" sz="2000" dirty="0" smtClean="0">
                <a:solidFill>
                  <a:schemeClr val="bg1"/>
                </a:solidFill>
                <a:latin typeface="Cronos" panose="02000503050000020004" pitchFamily="2" charset="0"/>
              </a:rPr>
              <a:t>.</a:t>
            </a:r>
          </a:p>
          <a:p>
            <a:pPr marL="0" indent="0">
              <a:buNone/>
            </a:pPr>
            <a:endParaRPr lang="es-ES" sz="2000" dirty="0" smtClean="0">
              <a:solidFill>
                <a:schemeClr val="bg1"/>
              </a:solidFill>
              <a:latin typeface="Cronos" panose="02000503050000020004" pitchFamily="2" charset="0"/>
            </a:endParaRPr>
          </a:p>
          <a:p>
            <a:pPr marL="0" indent="0">
              <a:buNone/>
            </a:pPr>
            <a:r>
              <a:rPr lang="es-ES" sz="2000" dirty="0">
                <a:solidFill>
                  <a:schemeClr val="bg1"/>
                </a:solidFill>
                <a:latin typeface="Cronos" panose="02000503050000020004" pitchFamily="2" charset="0"/>
              </a:rPr>
              <a:t>La inmensa mayoría de relés térmicos se utilizan para </a:t>
            </a:r>
            <a:r>
              <a:rPr lang="es-ES" sz="2000" dirty="0" smtClean="0">
                <a:solidFill>
                  <a:schemeClr val="bg1"/>
                </a:solidFill>
                <a:latin typeface="Cronos" panose="02000503050000020004" pitchFamily="2" charset="0"/>
              </a:rPr>
              <a:t>proteger motores </a:t>
            </a:r>
            <a:r>
              <a:rPr lang="es-ES" sz="2000" dirty="0">
                <a:solidFill>
                  <a:schemeClr val="bg1"/>
                </a:solidFill>
                <a:latin typeface="Cronos" panose="02000503050000020004" pitchFamily="2" charset="0"/>
              </a:rPr>
              <a:t>frente a sobrecargas, de tal modo que deben ir acompañados </a:t>
            </a:r>
            <a:r>
              <a:rPr lang="es-ES" sz="2000" dirty="0" smtClean="0">
                <a:solidFill>
                  <a:schemeClr val="bg1"/>
                </a:solidFill>
                <a:latin typeface="Cronos" panose="02000503050000020004" pitchFamily="2" charset="0"/>
              </a:rPr>
              <a:t>de protección </a:t>
            </a:r>
            <a:r>
              <a:rPr lang="es-ES" sz="2000" dirty="0">
                <a:solidFill>
                  <a:schemeClr val="bg1"/>
                </a:solidFill>
                <a:latin typeface="Cronos" panose="02000503050000020004" pitchFamily="2" charset="0"/>
              </a:rPr>
              <a:t>frente a </a:t>
            </a:r>
            <a:r>
              <a:rPr lang="es-ES" sz="2000" dirty="0" smtClean="0">
                <a:solidFill>
                  <a:schemeClr val="bg1"/>
                </a:solidFill>
                <a:latin typeface="Cronos" panose="02000503050000020004" pitchFamily="2" charset="0"/>
              </a:rPr>
              <a:t>cortocircuitos. Estos no </a:t>
            </a:r>
            <a:r>
              <a:rPr lang="es-ES" sz="2000" dirty="0">
                <a:solidFill>
                  <a:schemeClr val="bg1"/>
                </a:solidFill>
                <a:latin typeface="Cronos" panose="02000503050000020004" pitchFamily="2" charset="0"/>
              </a:rPr>
              <a:t>tienen contactos de fuerza, es decir </a:t>
            </a:r>
            <a:r>
              <a:rPr lang="es-ES" sz="2000" dirty="0" smtClean="0">
                <a:solidFill>
                  <a:schemeClr val="bg1"/>
                </a:solidFill>
                <a:latin typeface="Cronos" panose="02000503050000020004" pitchFamily="2" charset="0"/>
              </a:rPr>
              <a:t>que directamente </a:t>
            </a:r>
            <a:r>
              <a:rPr lang="es-ES" sz="2000" dirty="0">
                <a:solidFill>
                  <a:schemeClr val="bg1"/>
                </a:solidFill>
                <a:latin typeface="Cronos" panose="02000503050000020004" pitchFamily="2" charset="0"/>
              </a:rPr>
              <a:t>no interrumpen las intensidades de sobrecarga, sino que </a:t>
            </a:r>
            <a:r>
              <a:rPr lang="es-ES" sz="2000" dirty="0" smtClean="0">
                <a:solidFill>
                  <a:schemeClr val="bg1"/>
                </a:solidFill>
                <a:latin typeface="Cronos" panose="02000503050000020004" pitchFamily="2" charset="0"/>
              </a:rPr>
              <a:t>a través </a:t>
            </a:r>
            <a:r>
              <a:rPr lang="es-ES" sz="2000" dirty="0">
                <a:solidFill>
                  <a:schemeClr val="bg1"/>
                </a:solidFill>
                <a:latin typeface="Cronos" panose="02000503050000020004" pitchFamily="2" charset="0"/>
              </a:rPr>
              <a:t>de un circuito de mando dan la orden de apertura a un </a:t>
            </a:r>
            <a:r>
              <a:rPr lang="es-ES" sz="2000" dirty="0" smtClean="0">
                <a:solidFill>
                  <a:schemeClr val="bg1"/>
                </a:solidFill>
                <a:latin typeface="Cronos" panose="02000503050000020004" pitchFamily="2" charset="0"/>
              </a:rPr>
              <a:t>contactor asociado</a:t>
            </a:r>
            <a:r>
              <a:rPr lang="es-ES" sz="2000" dirty="0">
                <a:solidFill>
                  <a:schemeClr val="bg1"/>
                </a:solidFill>
                <a:latin typeface="Cronos" panose="02000503050000020004" pitchFamily="2" charset="0"/>
              </a:rPr>
              <a:t>.</a:t>
            </a:r>
          </a:p>
          <a:p>
            <a:pPr marL="0" indent="0">
              <a:buNone/>
            </a:pPr>
            <a:endParaRPr lang="es-ES" sz="2000" dirty="0" smtClean="0">
              <a:solidFill>
                <a:schemeClr val="bg1"/>
              </a:solidFill>
              <a:latin typeface="Cronos" panose="02000503050000020004" pitchFamily="2" charset="0"/>
            </a:endParaRPr>
          </a:p>
          <a:p>
            <a:pPr marL="0" indent="0">
              <a:buNone/>
            </a:pPr>
            <a:endParaRPr lang="es-ES_tradnl" sz="2000" dirty="0" smtClean="0">
              <a:solidFill>
                <a:schemeClr val="bg1"/>
              </a:solidFill>
              <a:latin typeface="Cronos" panose="02000503050000020004" pitchFamily="2" charset="0"/>
            </a:endParaRPr>
          </a:p>
          <a:p>
            <a:pPr marL="0" indent="0">
              <a:buNone/>
            </a:pPr>
            <a:endParaRPr lang="es-ES_tradnl" sz="2000" dirty="0">
              <a:solidFill>
                <a:schemeClr val="bg1"/>
              </a:solidFill>
              <a:latin typeface="Cronos" panose="02000503050000020004" pitchFamily="2" charset="0"/>
            </a:endParaRPr>
          </a:p>
        </p:txBody>
      </p:sp>
      <p:grpSp>
        <p:nvGrpSpPr>
          <p:cNvPr id="6" name="Grupo 5"/>
          <p:cNvGrpSpPr/>
          <p:nvPr/>
        </p:nvGrpSpPr>
        <p:grpSpPr>
          <a:xfrm>
            <a:off x="186324" y="4725144"/>
            <a:ext cx="8375848" cy="1728192"/>
            <a:chOff x="228600" y="3429000"/>
            <a:chExt cx="8375848" cy="1728192"/>
          </a:xfrm>
        </p:grpSpPr>
        <p:sp>
          <p:nvSpPr>
            <p:cNvPr id="4" name="Abrir llave 3"/>
            <p:cNvSpPr/>
            <p:nvPr/>
          </p:nvSpPr>
          <p:spPr bwMode="auto">
            <a:xfrm>
              <a:off x="2699792" y="3429000"/>
              <a:ext cx="5904656" cy="1728192"/>
            </a:xfrm>
            <a:prstGeom prst="leftBrace">
              <a:avLst>
                <a:gd name="adj1" fmla="val 6730"/>
                <a:gd name="adj2" fmla="val 54008"/>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eaLnBrk="0" hangingPunct="0">
                <a:buFont typeface="Arial" panose="020B0604020202020204" pitchFamily="34" charset="0"/>
                <a:buChar char="•"/>
              </a:pPr>
              <a:r>
                <a:rPr lang="es-ES" dirty="0" smtClean="0">
                  <a:solidFill>
                    <a:schemeClr val="bg2">
                      <a:lumMod val="50000"/>
                    </a:schemeClr>
                  </a:solidFill>
                  <a:latin typeface="Chaparral Pro" panose="02060503040505020203" pitchFamily="18" charset="0"/>
                </a:rPr>
                <a:t>Interruptor Termomagnético</a:t>
              </a:r>
            </a:p>
            <a:p>
              <a:pPr algn="ctr" eaLnBrk="0" hangingPunct="0"/>
              <a:endParaRPr kumimoji="0" lang="es-ES_tradnl" sz="1800" b="0" i="0" u="none" strike="noStrike" cap="none" normalizeH="0" baseline="0" dirty="0" smtClean="0">
                <a:ln>
                  <a:noFill/>
                </a:ln>
                <a:solidFill>
                  <a:schemeClr val="bg2">
                    <a:lumMod val="50000"/>
                  </a:schemeClr>
                </a:solidFill>
                <a:effectLst/>
                <a:latin typeface="Chaparral Pro" panose="02060503040505020203" pitchFamily="18" charset="0"/>
              </a:endParaRPr>
            </a:p>
            <a:p>
              <a:pPr algn="ctr" eaLnBrk="0" hangingPunct="0"/>
              <a:r>
                <a:rPr kumimoji="0" lang="es-ES_tradnl" sz="1800" b="0" i="0" u="none" strike="noStrike" cap="none" normalizeH="0" baseline="0" dirty="0" smtClean="0">
                  <a:ln>
                    <a:noFill/>
                  </a:ln>
                  <a:solidFill>
                    <a:schemeClr val="bg2">
                      <a:lumMod val="50000"/>
                    </a:schemeClr>
                  </a:solidFill>
                  <a:effectLst/>
                  <a:latin typeface="Chaparral Pro" panose="02060503040505020203" pitchFamily="18" charset="0"/>
                </a:rPr>
                <a:t>+</a:t>
              </a:r>
              <a:endParaRPr kumimoji="0" lang="es-ES_tradnl" sz="1800" b="0" i="0" u="none" strike="noStrike" cap="none" normalizeH="0" baseline="0" dirty="0">
                <a:ln>
                  <a:noFill/>
                </a:ln>
                <a:solidFill>
                  <a:schemeClr val="bg2">
                    <a:lumMod val="50000"/>
                  </a:schemeClr>
                </a:solidFill>
                <a:effectLst/>
                <a:latin typeface="Chaparral Pro" panose="02060503040505020203" pitchFamily="18" charset="0"/>
              </a:endParaRPr>
            </a:p>
            <a:p>
              <a:pPr marL="285750" indent="-285750" eaLnBrk="0" hangingPunct="0">
                <a:buFont typeface="Arial" panose="020B0604020202020204" pitchFamily="34" charset="0"/>
                <a:buChar char="•"/>
              </a:pPr>
              <a:endParaRPr lang="es-ES_tradnl" dirty="0" smtClean="0">
                <a:solidFill>
                  <a:schemeClr val="bg2">
                    <a:lumMod val="50000"/>
                  </a:schemeClr>
                </a:solidFill>
                <a:latin typeface="Chaparral Pro" panose="02060503040505020203" pitchFamily="18" charset="0"/>
              </a:endParaRPr>
            </a:p>
            <a:p>
              <a:pPr marL="285750" indent="-285750" eaLnBrk="0" hangingPunct="0">
                <a:buFont typeface="Arial" panose="020B0604020202020204" pitchFamily="34" charset="0"/>
                <a:buChar char="•"/>
              </a:pPr>
              <a:r>
                <a:rPr lang="es-ES" dirty="0" smtClean="0">
                  <a:solidFill>
                    <a:schemeClr val="bg2">
                      <a:lumMod val="50000"/>
                    </a:schemeClr>
                  </a:solidFill>
                  <a:latin typeface="Chaparral Pro" panose="02060503040505020203" pitchFamily="18" charset="0"/>
                </a:rPr>
                <a:t>Relé térmico</a:t>
              </a:r>
              <a:endParaRPr kumimoji="0" lang="es-ES" sz="1800" b="0" i="0" u="none" strike="noStrike" cap="none" normalizeH="0" baseline="0" dirty="0" smtClean="0">
                <a:ln>
                  <a:noFill/>
                </a:ln>
                <a:solidFill>
                  <a:schemeClr val="bg2">
                    <a:lumMod val="50000"/>
                  </a:schemeClr>
                </a:solidFill>
                <a:effectLst/>
                <a:latin typeface="Chaparral Pro" panose="02060503040505020203" pitchFamily="18" charset="0"/>
              </a:endParaRPr>
            </a:p>
          </p:txBody>
        </p:sp>
        <p:sp>
          <p:nvSpPr>
            <p:cNvPr id="5" name="CuadroTexto 4"/>
            <p:cNvSpPr txBox="1"/>
            <p:nvPr/>
          </p:nvSpPr>
          <p:spPr>
            <a:xfrm>
              <a:off x="228600" y="4051176"/>
              <a:ext cx="2615208" cy="523220"/>
            </a:xfrm>
            <a:prstGeom prst="rect">
              <a:avLst/>
            </a:prstGeom>
            <a:noFill/>
          </p:spPr>
          <p:txBody>
            <a:bodyPr wrap="square" rtlCol="0">
              <a:spAutoFit/>
            </a:bodyPr>
            <a:lstStyle/>
            <a:p>
              <a:r>
                <a:rPr lang="es-ES_tradnl" sz="2800" b="1" dirty="0" smtClean="0">
                  <a:solidFill>
                    <a:schemeClr val="bg1"/>
                  </a:solidFill>
                  <a:effectLst>
                    <a:outerShdw blurRad="38100" dist="38100" dir="2700000" algn="tl">
                      <a:srgbClr val="000000">
                        <a:alpha val="43137"/>
                      </a:srgbClr>
                    </a:outerShdw>
                  </a:effectLst>
                  <a:latin typeface="Chaparral Pro" panose="02060503040505020203" pitchFamily="18" charset="0"/>
                </a:rPr>
                <a:t>Guarda Motor</a:t>
              </a:r>
              <a:endParaRPr lang="es-ES" sz="2800" b="1" dirty="0">
                <a:solidFill>
                  <a:schemeClr val="bg1"/>
                </a:solidFill>
                <a:effectLst>
                  <a:outerShdw blurRad="38100" dist="38100" dir="2700000" algn="tl">
                    <a:srgbClr val="000000">
                      <a:alpha val="43137"/>
                    </a:srgbClr>
                  </a:outerShdw>
                </a:effectLst>
                <a:latin typeface="Chaparral Pro" panose="02060503040505020203" pitchFamily="18" charset="0"/>
              </a:endParaRPr>
            </a:p>
          </p:txBody>
        </p:sp>
      </p:grpSp>
    </p:spTree>
    <p:extLst>
      <p:ext uri="{BB962C8B-B14F-4D97-AF65-F5344CB8AC3E}">
        <p14:creationId xmlns:p14="http://schemas.microsoft.com/office/powerpoint/2010/main" val="25886550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908720"/>
            <a:ext cx="4824536" cy="4572000"/>
          </a:xfrm>
        </p:spPr>
        <p:txBody>
          <a:bodyPr/>
          <a:lstStyle/>
          <a:p>
            <a:pPr marL="0" indent="0">
              <a:buNone/>
            </a:pPr>
            <a:r>
              <a:rPr lang="es-ES_tradnl" sz="2000" dirty="0" smtClean="0">
                <a:solidFill>
                  <a:schemeClr val="bg1"/>
                </a:solidFill>
                <a:latin typeface="Cronos" panose="02000503050000020004" pitchFamily="2" charset="0"/>
              </a:rPr>
              <a:t>Los interruptores automáticos de protección de motores deben poseer al menos las siguientes características:</a:t>
            </a:r>
          </a:p>
          <a:p>
            <a:pPr marL="0" indent="0">
              <a:buNone/>
            </a:pPr>
            <a:endParaRPr lang="es-ES_tradnl" sz="2000" dirty="0" smtClean="0">
              <a:solidFill>
                <a:schemeClr val="bg1"/>
              </a:solidFill>
              <a:latin typeface="Cronos" panose="02000503050000020004" pitchFamily="2" charset="0"/>
            </a:endParaRPr>
          </a:p>
          <a:p>
            <a:pPr>
              <a:buFont typeface="Wingdings 2" pitchFamily="18" charset="2"/>
              <a:buChar char="ö"/>
            </a:pPr>
            <a:r>
              <a:rPr lang="es-ES_tradnl" sz="2000" dirty="0" smtClean="0">
                <a:solidFill>
                  <a:schemeClr val="bg1"/>
                </a:solidFill>
                <a:latin typeface="Cronos" panose="02000503050000020004" pitchFamily="2" charset="0"/>
              </a:rPr>
              <a:t>Disparador térmico (bimetálico) ajustable, con ajuste igual al de la corriente del motor (o disparador electrónico).</a:t>
            </a:r>
          </a:p>
          <a:p>
            <a:pPr>
              <a:buFont typeface="Wingdings 2" pitchFamily="18" charset="2"/>
              <a:buChar char="ö"/>
            </a:pPr>
            <a:r>
              <a:rPr lang="es-ES_tradnl" sz="2000" dirty="0" smtClean="0">
                <a:solidFill>
                  <a:schemeClr val="bg1"/>
                </a:solidFill>
                <a:latin typeface="Cronos" panose="02000503050000020004" pitchFamily="2" charset="0"/>
              </a:rPr>
              <a:t>Compensación de temperatura ambiental (en el caso del </a:t>
            </a:r>
            <a:r>
              <a:rPr lang="es-ES_tradnl" sz="2000" dirty="0" err="1" smtClean="0">
                <a:solidFill>
                  <a:schemeClr val="bg1"/>
                </a:solidFill>
                <a:latin typeface="Cronos" panose="02000503050000020004" pitchFamily="2" charset="0"/>
              </a:rPr>
              <a:t>bimetal</a:t>
            </a:r>
            <a:r>
              <a:rPr lang="es-ES_tradnl" sz="2000" dirty="0" smtClean="0">
                <a:solidFill>
                  <a:schemeClr val="bg1"/>
                </a:solidFill>
                <a:latin typeface="Cronos" panose="02000503050000020004" pitchFamily="2" charset="0"/>
              </a:rPr>
              <a:t>).</a:t>
            </a:r>
          </a:p>
          <a:p>
            <a:pPr>
              <a:buFont typeface="Wingdings 2" pitchFamily="18" charset="2"/>
              <a:buChar char="ö"/>
            </a:pPr>
            <a:r>
              <a:rPr lang="es-ES_tradnl" sz="2000" dirty="0" smtClean="0">
                <a:solidFill>
                  <a:schemeClr val="bg1"/>
                </a:solidFill>
                <a:latin typeface="Cronos" panose="02000503050000020004" pitchFamily="2" charset="0"/>
              </a:rPr>
              <a:t>Disposición segura para la protección del motor contra posibles fallos de fase (por ejemplo, calibración especial, protección diferencial o detector de fallo de fase electrónico) para adecuarse a los motores.</a:t>
            </a:r>
            <a:endParaRPr lang="es-ES_tradnl" sz="2000" dirty="0">
              <a:solidFill>
                <a:schemeClr val="bg1"/>
              </a:solidFill>
              <a:latin typeface="Cronos" panose="02000503050000020004" pitchFamily="2"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056" y="1442120"/>
            <a:ext cx="3924300" cy="3505200"/>
          </a:xfrm>
          <a:prstGeom prst="rect">
            <a:avLst/>
          </a:prstGeom>
        </p:spPr>
      </p:pic>
    </p:spTree>
    <p:extLst>
      <p:ext uri="{BB962C8B-B14F-4D97-AF65-F5344CB8AC3E}">
        <p14:creationId xmlns:p14="http://schemas.microsoft.com/office/powerpoint/2010/main" val="2581872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1006624"/>
            <a:ext cx="8686800" cy="838200"/>
          </a:xfrm>
        </p:spPr>
        <p:txBody>
          <a:bodyPr/>
          <a:lstStyle/>
          <a:p>
            <a:r>
              <a:rPr lang="es-ES_tradnl" sz="2400" dirty="0" smtClean="0">
                <a:latin typeface="Charlemagne Std" pitchFamily="82" charset="0"/>
              </a:rPr>
              <a:t>Interruptor Automático Para La Protección De Instalaciones Y Cables Conductores</a:t>
            </a:r>
            <a:endParaRPr lang="es-ES_tradnl" sz="2000" dirty="0">
              <a:latin typeface="Charlemagne Std" pitchFamily="82" charset="0"/>
            </a:endParaRPr>
          </a:p>
        </p:txBody>
      </p:sp>
      <p:sp>
        <p:nvSpPr>
          <p:cNvPr id="3" name="2 Marcador de contenido"/>
          <p:cNvSpPr>
            <a:spLocks noGrp="1"/>
          </p:cNvSpPr>
          <p:nvPr>
            <p:ph idx="1"/>
          </p:nvPr>
        </p:nvSpPr>
        <p:spPr>
          <a:xfrm>
            <a:off x="228600" y="2097360"/>
            <a:ext cx="8686800" cy="3347864"/>
          </a:xfrm>
        </p:spPr>
        <p:txBody>
          <a:bodyPr/>
          <a:lstStyle/>
          <a:p>
            <a:pPr marL="0" indent="0">
              <a:buNone/>
            </a:pPr>
            <a:r>
              <a:rPr lang="es-ES_tradnl" sz="2400" dirty="0" smtClean="0">
                <a:solidFill>
                  <a:schemeClr val="bg1"/>
                </a:solidFill>
                <a:latin typeface="Cronos" panose="02000503050000020004" pitchFamily="2" charset="0"/>
              </a:rPr>
              <a:t>Los requisitos de los interruptores automáticos para la protección de instalaciones y cables conductores son algo menos exigentes:</a:t>
            </a:r>
          </a:p>
          <a:p>
            <a:pPr>
              <a:buFont typeface="Wingdings 2" pitchFamily="18" charset="2"/>
              <a:buChar char="ö"/>
            </a:pPr>
            <a:r>
              <a:rPr lang="es-ES_tradnl" sz="2400" dirty="0" smtClean="0">
                <a:solidFill>
                  <a:schemeClr val="bg1"/>
                </a:solidFill>
                <a:latin typeface="Cronos" panose="02000503050000020004" pitchFamily="2" charset="0"/>
              </a:rPr>
              <a:t>A menudo, el intervalo de intensidad es fijo.</a:t>
            </a:r>
          </a:p>
          <a:p>
            <a:pPr>
              <a:buFont typeface="Wingdings 2" pitchFamily="18" charset="2"/>
              <a:buChar char="ö"/>
            </a:pPr>
            <a:r>
              <a:rPr lang="es-ES_tradnl" sz="2400" dirty="0" smtClean="0">
                <a:solidFill>
                  <a:schemeClr val="bg1"/>
                </a:solidFill>
                <a:latin typeface="Cronos" panose="02000503050000020004" pitchFamily="2" charset="0"/>
              </a:rPr>
              <a:t>El disparador térmico es menos preciso.</a:t>
            </a:r>
          </a:p>
          <a:p>
            <a:pPr>
              <a:buFont typeface="Wingdings 2" pitchFamily="18" charset="2"/>
              <a:buChar char="ö"/>
            </a:pPr>
            <a:r>
              <a:rPr lang="es-ES_tradnl" sz="2400" dirty="0" smtClean="0">
                <a:solidFill>
                  <a:schemeClr val="bg1"/>
                </a:solidFill>
                <a:latin typeface="Cronos" panose="02000503050000020004" pitchFamily="2" charset="0"/>
              </a:rPr>
              <a:t>No hay compensación de temperatura ambiental.</a:t>
            </a:r>
          </a:p>
          <a:p>
            <a:pPr>
              <a:buFont typeface="Wingdings 2" pitchFamily="18" charset="2"/>
              <a:buChar char="ö"/>
            </a:pPr>
            <a:r>
              <a:rPr lang="es-ES_tradnl" sz="2400" dirty="0" smtClean="0">
                <a:solidFill>
                  <a:schemeClr val="bg1"/>
                </a:solidFill>
                <a:latin typeface="Cronos" panose="02000503050000020004" pitchFamily="2" charset="0"/>
              </a:rPr>
              <a:t>El umbral de disparo del disparador magnético de cortocircuito suele ser más bajo (por ejemplo, 3…4 x In)</a:t>
            </a:r>
          </a:p>
          <a:p>
            <a:pPr>
              <a:buFont typeface="Wingdings 2" pitchFamily="18" charset="2"/>
              <a:buChar char="ö"/>
            </a:pPr>
            <a:r>
              <a:rPr lang="es-ES_tradnl" sz="2400" dirty="0" smtClean="0">
                <a:solidFill>
                  <a:schemeClr val="bg1"/>
                </a:solidFill>
                <a:latin typeface="Cronos" panose="02000503050000020004" pitchFamily="2" charset="0"/>
              </a:rPr>
              <a:t>En algunos casos, interrumpen el cortocircuito con temporización.</a:t>
            </a:r>
            <a:endParaRPr lang="es-ES_tradnl" sz="2400" dirty="0">
              <a:solidFill>
                <a:schemeClr val="bg1"/>
              </a:solidFill>
              <a:latin typeface="Cronos" panose="02000503050000020004" pitchFamily="2" charset="0"/>
            </a:endParaRPr>
          </a:p>
        </p:txBody>
      </p:sp>
    </p:spTree>
    <p:extLst>
      <p:ext uri="{BB962C8B-B14F-4D97-AF65-F5344CB8AC3E}">
        <p14:creationId xmlns:p14="http://schemas.microsoft.com/office/powerpoint/2010/main" val="35174118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980728"/>
            <a:ext cx="8686800" cy="4752528"/>
          </a:xfrm>
        </p:spPr>
        <p:txBody>
          <a:bodyPr/>
          <a:lstStyle/>
          <a:p>
            <a:pPr marL="0" indent="0">
              <a:buNone/>
            </a:pPr>
            <a:r>
              <a:rPr lang="es-ES_tradnl" sz="2400" dirty="0" smtClean="0">
                <a:solidFill>
                  <a:schemeClr val="bg1"/>
                </a:solidFill>
                <a:latin typeface="Cronos" panose="02000503050000020004" pitchFamily="2" charset="0"/>
              </a:rPr>
              <a:t>Estos interruptores automáticos se utilizan para la protección de instalaciones (protección de apoyo, protección del cableado de conexión, conmutación en cascada (en serie) de interruptores automáticos, alimentadores selectivos) y no para la protección de alimentadores de carga individuales como los motores.</a:t>
            </a:r>
          </a:p>
          <a:p>
            <a:pPr marL="0" indent="0">
              <a:buNone/>
            </a:pPr>
            <a:endParaRPr lang="es-ES_tradnl" sz="2400" dirty="0">
              <a:solidFill>
                <a:schemeClr val="bg1"/>
              </a:solidFill>
              <a:latin typeface="Cronos" panose="02000503050000020004" pitchFamily="2" charset="0"/>
            </a:endParaRPr>
          </a:p>
          <a:p>
            <a:pPr marL="0" indent="0">
              <a:buNone/>
            </a:pPr>
            <a:r>
              <a:rPr lang="es-ES_tradnl" sz="2400" dirty="0" smtClean="0">
                <a:solidFill>
                  <a:schemeClr val="bg1"/>
                </a:solidFill>
                <a:latin typeface="Cronos" panose="02000503050000020004" pitchFamily="2" charset="0"/>
              </a:rPr>
              <a:t>La protección del cableado de conexión puede realizarse con disparadores térmicos (bimetálicos) sin compensación de temperatura ambiental o con dispositivos electrónicos de protección relativamente sencillos. La protección de un motor con el interruptor automático anteriormente indicado sólo es posible junto con un dispositivo de protección de motores adicional.</a:t>
            </a:r>
            <a:endParaRPr lang="es-ES_tradnl" sz="2400" dirty="0">
              <a:solidFill>
                <a:schemeClr val="bg1"/>
              </a:solidFill>
              <a:latin typeface="Cronos" panose="02000503050000020004" pitchFamily="2" charset="0"/>
            </a:endParaRPr>
          </a:p>
        </p:txBody>
      </p:sp>
    </p:spTree>
    <p:extLst>
      <p:ext uri="{BB962C8B-B14F-4D97-AF65-F5344CB8AC3E}">
        <p14:creationId xmlns:p14="http://schemas.microsoft.com/office/powerpoint/2010/main" val="1709704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9">
  <a:themeElements>
    <a:clrScheme name="Default Design 12">
      <a:dk1>
        <a:srgbClr val="969696"/>
      </a:dk1>
      <a:lt1>
        <a:srgbClr val="FFFFFF"/>
      </a:lt1>
      <a:dk2>
        <a:srgbClr val="99EFF1"/>
      </a:dk2>
      <a:lt2>
        <a:srgbClr val="808080"/>
      </a:lt2>
      <a:accent1>
        <a:srgbClr val="BBE0E3"/>
      </a:accent1>
      <a:accent2>
        <a:srgbClr val="333399"/>
      </a:accent2>
      <a:accent3>
        <a:srgbClr val="FFFFFF"/>
      </a:accent3>
      <a:accent4>
        <a:srgbClr val="7F7F7F"/>
      </a:accent4>
      <a:accent5>
        <a:srgbClr val="DAEDEF"/>
      </a:accent5>
      <a:accent6>
        <a:srgbClr val="2D2D8A"/>
      </a:accent6>
      <a:hlink>
        <a:srgbClr val="009999"/>
      </a:hlink>
      <a:folHlink>
        <a:srgbClr val="669900"/>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336699"/>
        </a:dk1>
        <a:lt1>
          <a:srgbClr val="FFFFFF"/>
        </a:lt1>
        <a:dk2>
          <a:srgbClr val="87BBDF"/>
        </a:dk2>
        <a:lt2>
          <a:srgbClr val="E3EBF1"/>
        </a:lt2>
        <a:accent1>
          <a:srgbClr val="0099CC"/>
        </a:accent1>
        <a:accent2>
          <a:srgbClr val="468A4B"/>
        </a:accent2>
        <a:accent3>
          <a:srgbClr val="C3DAEC"/>
        </a:accent3>
        <a:accent4>
          <a:srgbClr val="DADADA"/>
        </a:accent4>
        <a:accent5>
          <a:srgbClr val="AACAE2"/>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2">
        <a:dk1>
          <a:srgbClr val="777777"/>
        </a:dk1>
        <a:lt1>
          <a:srgbClr val="FFFFFF"/>
        </a:lt1>
        <a:dk2>
          <a:srgbClr val="B7B9AF"/>
        </a:dk2>
        <a:lt2>
          <a:srgbClr val="D1D1CB"/>
        </a:lt2>
        <a:accent1>
          <a:srgbClr val="909082"/>
        </a:accent1>
        <a:accent2>
          <a:srgbClr val="809EA8"/>
        </a:accent2>
        <a:accent3>
          <a:srgbClr val="D8D9D4"/>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3">
        <a:dk1>
          <a:srgbClr val="3E3E5C"/>
        </a:dk1>
        <a:lt1>
          <a:srgbClr val="FFFFFF"/>
        </a:lt1>
        <a:dk2>
          <a:srgbClr val="5C87A4"/>
        </a:dk2>
        <a:lt2>
          <a:srgbClr val="FFFFFF"/>
        </a:lt2>
        <a:accent1>
          <a:srgbClr val="4C8877"/>
        </a:accent1>
        <a:accent2>
          <a:srgbClr val="6666FF"/>
        </a:accent2>
        <a:accent3>
          <a:srgbClr val="B5C3CF"/>
        </a:accent3>
        <a:accent4>
          <a:srgbClr val="DADADA"/>
        </a:accent4>
        <a:accent5>
          <a:srgbClr val="B2C3BD"/>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4">
        <a:dk1>
          <a:srgbClr val="003366"/>
        </a:dk1>
        <a:lt1>
          <a:srgbClr val="FFFFFF"/>
        </a:lt1>
        <a:dk2>
          <a:srgbClr val="1C72E4"/>
        </a:dk2>
        <a:lt2>
          <a:srgbClr val="CCFFFF"/>
        </a:lt2>
        <a:accent1>
          <a:srgbClr val="3366CC"/>
        </a:accent1>
        <a:accent2>
          <a:srgbClr val="00B000"/>
        </a:accent2>
        <a:accent3>
          <a:srgbClr val="ABBCEF"/>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5">
        <a:dk1>
          <a:srgbClr val="003366"/>
        </a:dk1>
        <a:lt1>
          <a:srgbClr val="FFFFFF"/>
        </a:lt1>
        <a:dk2>
          <a:srgbClr val="99D3FF"/>
        </a:dk2>
        <a:lt2>
          <a:srgbClr val="CCFFFF"/>
        </a:lt2>
        <a:accent1>
          <a:srgbClr val="3366CC"/>
        </a:accent1>
        <a:accent2>
          <a:srgbClr val="00B000"/>
        </a:accent2>
        <a:accent3>
          <a:srgbClr val="CAE6FF"/>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6">
        <a:dk1>
          <a:srgbClr val="3F7EBD"/>
        </a:dk1>
        <a:lt1>
          <a:srgbClr val="D9F8FF"/>
        </a:lt1>
        <a:dk2>
          <a:srgbClr val="336699"/>
        </a:dk2>
        <a:lt2>
          <a:srgbClr val="777777"/>
        </a:lt2>
        <a:accent1>
          <a:srgbClr val="CCECFF"/>
        </a:accent1>
        <a:accent2>
          <a:srgbClr val="579CDB"/>
        </a:accent2>
        <a:accent3>
          <a:srgbClr val="E9FBFF"/>
        </a:accent3>
        <a:accent4>
          <a:srgbClr val="346BA1"/>
        </a:accent4>
        <a:accent5>
          <a:srgbClr val="E2F4FF"/>
        </a:accent5>
        <a:accent6>
          <a:srgbClr val="4E8DC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7">
        <a:dk1>
          <a:srgbClr val="5C1F00"/>
        </a:dk1>
        <a:lt1>
          <a:srgbClr val="FFFFFF"/>
        </a:lt1>
        <a:dk2>
          <a:srgbClr val="A84724"/>
        </a:dk2>
        <a:lt2>
          <a:srgbClr val="DFD293"/>
        </a:lt2>
        <a:accent1>
          <a:srgbClr val="DF7475"/>
        </a:accent1>
        <a:accent2>
          <a:srgbClr val="5C8FC2"/>
        </a:accent2>
        <a:accent3>
          <a:srgbClr val="D1B1AC"/>
        </a:accent3>
        <a:accent4>
          <a:srgbClr val="DADADA"/>
        </a:accent4>
        <a:accent5>
          <a:srgbClr val="ECBCBD"/>
        </a:accent5>
        <a:accent6>
          <a:srgbClr val="5381B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3E3E5C"/>
        </a:dk1>
        <a:lt1>
          <a:srgbClr val="C2FEE1"/>
        </a:lt1>
        <a:dk2>
          <a:srgbClr val="0066CC"/>
        </a:dk2>
        <a:lt2>
          <a:srgbClr val="CCECFF"/>
        </a:lt2>
        <a:accent1>
          <a:srgbClr val="3C9698"/>
        </a:accent1>
        <a:accent2>
          <a:srgbClr val="6666FF"/>
        </a:accent2>
        <a:accent3>
          <a:srgbClr val="AAB8E2"/>
        </a:accent3>
        <a:accent4>
          <a:srgbClr val="A5D9C0"/>
        </a:accent4>
        <a:accent5>
          <a:srgbClr val="AFC9CA"/>
        </a:accent5>
        <a:accent6>
          <a:srgbClr val="5C5CE7"/>
        </a:accent6>
        <a:hlink>
          <a:srgbClr val="99CCFF"/>
        </a:hlink>
        <a:folHlink>
          <a:srgbClr val="CCFFFF"/>
        </a:folHlink>
      </a:clrScheme>
      <a:clrMap bg1="dk2" tx1="lt1" bg2="dk1" tx2="lt2" accent1="accent1" accent2="accent2" accent3="accent3" accent4="accent4" accent5="accent5" accent6="accent6" hlink="hlink" folHlink="folHlink"/>
    </a:extraClrScheme>
    <a:extraClrScheme>
      <a:clrScheme name="Default Design 9">
        <a:dk1>
          <a:srgbClr val="969696"/>
        </a:dk1>
        <a:lt1>
          <a:srgbClr val="FFFFFF"/>
        </a:lt1>
        <a:dk2>
          <a:srgbClr val="0099CC"/>
        </a:dk2>
        <a:lt2>
          <a:srgbClr val="969696"/>
        </a:lt2>
        <a:accent1>
          <a:srgbClr val="D2F8B8"/>
        </a:accent1>
        <a:accent2>
          <a:srgbClr val="CCCC00"/>
        </a:accent2>
        <a:accent3>
          <a:srgbClr val="FFFFFF"/>
        </a:accent3>
        <a:accent4>
          <a:srgbClr val="7F7F7F"/>
        </a:accent4>
        <a:accent5>
          <a:srgbClr val="E5FBD8"/>
        </a:accent5>
        <a:accent6>
          <a:srgbClr val="B9B900"/>
        </a:accent6>
        <a:hlink>
          <a:srgbClr val="00CC99"/>
        </a:hlink>
        <a:folHlink>
          <a:srgbClr val="3399FF"/>
        </a:folHlink>
      </a:clrScheme>
      <a:clrMap bg1="lt1" tx1="dk1" bg2="lt2" tx2="dk2" accent1="accent1" accent2="accent2" accent3="accent3" accent4="accent4" accent5="accent5" accent6="accent6" hlink="hlink" folHlink="folHlink"/>
    </a:extraClrScheme>
    <a:extraClrScheme>
      <a:clrScheme name="Default Design 10">
        <a:dk1>
          <a:srgbClr val="CCFFCC"/>
        </a:dk1>
        <a:lt1>
          <a:srgbClr val="FFFFFF"/>
        </a:lt1>
        <a:dk2>
          <a:srgbClr val="9BD9FF"/>
        </a:dk2>
        <a:lt2>
          <a:srgbClr val="808080"/>
        </a:lt2>
        <a:accent1>
          <a:srgbClr val="6DB6FF"/>
        </a:accent1>
        <a:accent2>
          <a:srgbClr val="CCFFCC"/>
        </a:accent2>
        <a:accent3>
          <a:srgbClr val="FFFFFF"/>
        </a:accent3>
        <a:accent4>
          <a:srgbClr val="AEDAAE"/>
        </a:accent4>
        <a:accent5>
          <a:srgbClr val="BAD7FF"/>
        </a:accent5>
        <a:accent6>
          <a:srgbClr val="B9E7B9"/>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11">
        <a:dk1>
          <a:srgbClr val="EAEAEA"/>
        </a:dk1>
        <a:lt1>
          <a:srgbClr val="FFFFFF"/>
        </a:lt1>
        <a:dk2>
          <a:srgbClr val="EAEAEA"/>
        </a:dk2>
        <a:lt2>
          <a:srgbClr val="333333"/>
        </a:lt2>
        <a:accent1>
          <a:srgbClr val="B2B2B2"/>
        </a:accent1>
        <a:accent2>
          <a:srgbClr val="808080"/>
        </a:accent2>
        <a:accent3>
          <a:srgbClr val="FFFFFF"/>
        </a:accent3>
        <a:accent4>
          <a:srgbClr val="C8C8C8"/>
        </a:accent4>
        <a:accent5>
          <a:srgbClr val="D5D5D5"/>
        </a:accent5>
        <a:accent6>
          <a:srgbClr val="737373"/>
        </a:accent6>
        <a:hlink>
          <a:srgbClr val="4D4D4D"/>
        </a:hlink>
        <a:folHlink>
          <a:srgbClr val="FFFFFF"/>
        </a:folHlink>
      </a:clrScheme>
      <a:clrMap bg1="lt1" tx1="dk1" bg2="lt2" tx2="dk2" accent1="accent1" accent2="accent2" accent3="accent3" accent4="accent4" accent5="accent5" accent6="accent6" hlink="hlink" folHlink="folHlink"/>
    </a:extraClrScheme>
    <a:extraClrScheme>
      <a:clrScheme name="Default Design 12">
        <a:dk1>
          <a:srgbClr val="969696"/>
        </a:dk1>
        <a:lt1>
          <a:srgbClr val="FFFFFF"/>
        </a:lt1>
        <a:dk2>
          <a:srgbClr val="99EFF1"/>
        </a:dk2>
        <a:lt2>
          <a:srgbClr val="808080"/>
        </a:lt2>
        <a:accent1>
          <a:srgbClr val="BBE0E3"/>
        </a:accent1>
        <a:accent2>
          <a:srgbClr val="333399"/>
        </a:accent2>
        <a:accent3>
          <a:srgbClr val="FFFFFF"/>
        </a:accent3>
        <a:accent4>
          <a:srgbClr val="7F7F7F"/>
        </a:accent4>
        <a:accent5>
          <a:srgbClr val="DAEDEF"/>
        </a:accent5>
        <a:accent6>
          <a:srgbClr val="2D2D8A"/>
        </a:accent6>
        <a:hlink>
          <a:srgbClr val="009999"/>
        </a:hlink>
        <a:folHlink>
          <a:srgbClr val="66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Tema9</Template>
  <TotalTime>660</TotalTime>
  <Words>2725</Words>
  <Application>Microsoft Office PowerPoint</Application>
  <PresentationFormat>Presentación en pantalla (4:3)</PresentationFormat>
  <Paragraphs>150</Paragraphs>
  <Slides>50</Slides>
  <Notes>0</Notes>
  <HiddenSlides>0</HiddenSlides>
  <MMClips>0</MMClips>
  <ScaleCrop>false</ScaleCrop>
  <HeadingPairs>
    <vt:vector size="4" baseType="variant">
      <vt:variant>
        <vt:lpstr>Tema</vt:lpstr>
      </vt:variant>
      <vt:variant>
        <vt:i4>1</vt:i4>
      </vt:variant>
      <vt:variant>
        <vt:lpstr>Títulos de diapositiva</vt:lpstr>
      </vt:variant>
      <vt:variant>
        <vt:i4>50</vt:i4>
      </vt:variant>
    </vt:vector>
  </HeadingPairs>
  <TitlesOfParts>
    <vt:vector size="51" baseType="lpstr">
      <vt:lpstr>Tema9</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Interruptores Automáticos Curva De Disparo</vt:lpstr>
      <vt:lpstr>Curvas De Disparo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Interruptores Magnéticos Y Térmicos</vt:lpstr>
      <vt:lpstr>Presentación de PowerPoint</vt:lpstr>
      <vt:lpstr>Presentación de PowerPoint</vt:lpstr>
      <vt:lpstr>Abreviaturas  Para La Designación De Interruptores Automáticos</vt:lpstr>
      <vt:lpstr>Presentación de PowerPoint</vt:lpstr>
      <vt:lpstr>Desconexión Magnética Por Cortocircuito</vt:lpstr>
      <vt:lpstr>Presentación de PowerPoint</vt:lpstr>
      <vt:lpstr>Presentación de PowerPoint</vt:lpstr>
      <vt:lpstr>Presentación de PowerPoint</vt:lpstr>
      <vt:lpstr>Desconexión Térmica Por Sobrecarga</vt:lpstr>
      <vt:lpstr>Presentación de PowerPoint</vt:lpstr>
      <vt:lpstr>Presentación de PowerPoint</vt:lpstr>
      <vt:lpstr>Presentación de PowerPoint</vt:lpstr>
      <vt:lpstr>Presentación de PowerPoint</vt:lpstr>
      <vt:lpstr>Presentación de PowerPoint</vt:lpstr>
      <vt:lpstr>Selección De Un Interruptor Termomagnético</vt:lpstr>
      <vt:lpstr>Interruptores Automáticos (Disyuntores) De Potencia (Uso Industrial)</vt:lpstr>
      <vt:lpstr>Presentación de PowerPoint</vt:lpstr>
      <vt:lpstr>Clasificación</vt:lpstr>
      <vt:lpstr>Presentación de PowerPoint</vt:lpstr>
      <vt:lpstr>Presentación de PowerPoint</vt:lpstr>
      <vt:lpstr>Interruptor Automático Con Extinción De La Intensidad Al Paso Por Cero</vt:lpstr>
      <vt:lpstr>Presentación de PowerPoint</vt:lpstr>
      <vt:lpstr>Interruptor Automático De Limitación De Corriente</vt:lpstr>
      <vt:lpstr>Presentación de PowerPoint</vt:lpstr>
      <vt:lpstr>Presentación de PowerPoint</vt:lpstr>
      <vt:lpstr>Presentación de PowerPoint</vt:lpstr>
      <vt:lpstr>Interruptor Automático Con Características De Protección De Motores</vt:lpstr>
      <vt:lpstr>Presentación de PowerPoint</vt:lpstr>
      <vt:lpstr>Interruptor Automático Para La Protección De Instalaciones Y Cables Conductores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Interruptores Automáticos</dc:title>
  <dc:creator>Enlightened Angel Corporation®</dc:creator>
  <cp:lastModifiedBy>WinuE</cp:lastModifiedBy>
  <cp:revision>205</cp:revision>
  <dcterms:created xsi:type="dcterms:W3CDTF">2011-02-22T08:09:34Z</dcterms:created>
  <dcterms:modified xsi:type="dcterms:W3CDTF">2012-10-03T09:49:33Z</dcterms:modified>
</cp:coreProperties>
</file>